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62"/>
  </p:notesMasterIdLst>
  <p:sldIdLst>
    <p:sldId id="367" r:id="rId2"/>
    <p:sldId id="262" r:id="rId3"/>
    <p:sldId id="386" r:id="rId4"/>
    <p:sldId id="378" r:id="rId5"/>
    <p:sldId id="379" r:id="rId6"/>
    <p:sldId id="380" r:id="rId7"/>
    <p:sldId id="419" r:id="rId8"/>
    <p:sldId id="388" r:id="rId9"/>
    <p:sldId id="389" r:id="rId10"/>
    <p:sldId id="381" r:id="rId11"/>
    <p:sldId id="385" r:id="rId12"/>
    <p:sldId id="259" r:id="rId13"/>
    <p:sldId id="373" r:id="rId14"/>
    <p:sldId id="374" r:id="rId15"/>
    <p:sldId id="375" r:id="rId16"/>
    <p:sldId id="376" r:id="rId17"/>
    <p:sldId id="465" r:id="rId18"/>
    <p:sldId id="432" r:id="rId19"/>
    <p:sldId id="467" r:id="rId20"/>
    <p:sldId id="468" r:id="rId21"/>
    <p:sldId id="430" r:id="rId22"/>
    <p:sldId id="431" r:id="rId23"/>
    <p:sldId id="459" r:id="rId24"/>
    <p:sldId id="264" r:id="rId25"/>
    <p:sldId id="265" r:id="rId26"/>
    <p:sldId id="455" r:id="rId27"/>
    <p:sldId id="358" r:id="rId28"/>
    <p:sldId id="357" r:id="rId29"/>
    <p:sldId id="456" r:id="rId30"/>
    <p:sldId id="437" r:id="rId31"/>
    <p:sldId id="471" r:id="rId32"/>
    <p:sldId id="472" r:id="rId33"/>
    <p:sldId id="485" r:id="rId34"/>
    <p:sldId id="486" r:id="rId35"/>
    <p:sldId id="473" r:id="rId36"/>
    <p:sldId id="474" r:id="rId37"/>
    <p:sldId id="475" r:id="rId38"/>
    <p:sldId id="476" r:id="rId39"/>
    <p:sldId id="477" r:id="rId40"/>
    <p:sldId id="478" r:id="rId41"/>
    <p:sldId id="483" r:id="rId42"/>
    <p:sldId id="484" r:id="rId43"/>
    <p:sldId id="271" r:id="rId44"/>
    <p:sldId id="269" r:id="rId45"/>
    <p:sldId id="270" r:id="rId46"/>
    <p:sldId id="438" r:id="rId47"/>
    <p:sldId id="461" r:id="rId48"/>
    <p:sldId id="462" r:id="rId49"/>
    <p:sldId id="451" r:id="rId50"/>
    <p:sldId id="439" r:id="rId51"/>
    <p:sldId id="306" r:id="rId52"/>
    <p:sldId id="307" r:id="rId53"/>
    <p:sldId id="450" r:id="rId54"/>
    <p:sldId id="444" r:id="rId55"/>
    <p:sldId id="445" r:id="rId56"/>
    <p:sldId id="446" r:id="rId57"/>
    <p:sldId id="447" r:id="rId58"/>
    <p:sldId id="448" r:id="rId59"/>
    <p:sldId id="449" r:id="rId60"/>
    <p:sldId id="487" r:id="rId6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2508" autoAdjust="0"/>
    <p:restoredTop sz="60284" autoAdjust="0"/>
  </p:normalViewPr>
  <p:slideViewPr>
    <p:cSldViewPr snapToGrid="0" snapToObjects="1">
      <p:cViewPr>
        <p:scale>
          <a:sx n="47" d="100"/>
          <a:sy n="47" d="100"/>
        </p:scale>
        <p:origin x="-1812" y="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B11244-3F2B-0E44-8382-B463BF9FE5C8}" type="doc">
      <dgm:prSet loTypeId="urn:microsoft.com/office/officeart/2005/8/layout/process4" loCatId="" qsTypeId="urn:microsoft.com/office/officeart/2005/8/quickstyle/simple4" qsCatId="simple" csTypeId="urn:microsoft.com/office/officeart/2005/8/colors/colorful4" csCatId="colorful" phldr="1"/>
      <dgm:spPr/>
      <dgm:t>
        <a:bodyPr/>
        <a:lstStyle/>
        <a:p>
          <a:endParaRPr lang="fr-FR"/>
        </a:p>
      </dgm:t>
    </dgm:pt>
    <dgm:pt modelId="{58AB2EBA-2C0B-AB47-94B8-3D6A650F66E0}">
      <dgm:prSet/>
      <dgm:spPr/>
      <dgm:t>
        <a:bodyPr/>
        <a:lstStyle/>
        <a:p>
          <a:r>
            <a:rPr lang="fr-FR" b="1" dirty="0" smtClean="0"/>
            <a:t>VIOLENCES PSYCHOLOGIQUES</a:t>
          </a:r>
          <a:endParaRPr lang="fr-FR" b="1" dirty="0"/>
        </a:p>
      </dgm:t>
    </dgm:pt>
    <dgm:pt modelId="{132316B3-4AD9-CD45-A26C-A457D4857DB6}" type="parTrans" cxnId="{2CF3E6DC-F77D-6147-9B90-034C6F8CA9A5}">
      <dgm:prSet/>
      <dgm:spPr/>
      <dgm:t>
        <a:bodyPr/>
        <a:lstStyle/>
        <a:p>
          <a:endParaRPr lang="fr-FR" b="1"/>
        </a:p>
      </dgm:t>
    </dgm:pt>
    <dgm:pt modelId="{3052B2EE-E33A-C14A-8B8E-C1B9F432F855}" type="sibTrans" cxnId="{2CF3E6DC-F77D-6147-9B90-034C6F8CA9A5}">
      <dgm:prSet/>
      <dgm:spPr/>
      <dgm:t>
        <a:bodyPr/>
        <a:lstStyle/>
        <a:p>
          <a:endParaRPr lang="fr-FR" b="1"/>
        </a:p>
      </dgm:t>
    </dgm:pt>
    <dgm:pt modelId="{4623096F-BE5E-C14A-A361-C0B02336AC30}">
      <dgm:prSet/>
      <dgm:spPr/>
      <dgm:t>
        <a:bodyPr/>
        <a:lstStyle/>
        <a:p>
          <a:r>
            <a:rPr lang="fr-FR" b="1" dirty="0" smtClean="0"/>
            <a:t>VIOLENCES SEXUELLES</a:t>
          </a:r>
          <a:endParaRPr lang="fr-FR" b="1" dirty="0"/>
        </a:p>
      </dgm:t>
    </dgm:pt>
    <dgm:pt modelId="{CC43464B-5D57-B74F-8814-5D6D04B7306E}" type="parTrans" cxnId="{BF2871EE-34CF-5E47-AAEB-C0718D681F79}">
      <dgm:prSet/>
      <dgm:spPr/>
      <dgm:t>
        <a:bodyPr/>
        <a:lstStyle/>
        <a:p>
          <a:endParaRPr lang="fr-FR" b="1"/>
        </a:p>
      </dgm:t>
    </dgm:pt>
    <dgm:pt modelId="{E3FAA3E0-9506-F940-8092-E6CC49B23818}" type="sibTrans" cxnId="{BF2871EE-34CF-5E47-AAEB-C0718D681F79}">
      <dgm:prSet/>
      <dgm:spPr/>
      <dgm:t>
        <a:bodyPr/>
        <a:lstStyle/>
        <a:p>
          <a:endParaRPr lang="fr-FR" b="1"/>
        </a:p>
      </dgm:t>
    </dgm:pt>
    <dgm:pt modelId="{9BC33000-6A93-0D41-83FA-6D18AF7237E5}">
      <dgm:prSet/>
      <dgm:spPr/>
      <dgm:t>
        <a:bodyPr/>
        <a:lstStyle/>
        <a:p>
          <a:r>
            <a:rPr lang="fr-FR" b="1" dirty="0" smtClean="0"/>
            <a:t>VIOLENCES POLITIQUES </a:t>
          </a:r>
          <a:endParaRPr lang="fr-FR" b="1" dirty="0"/>
        </a:p>
      </dgm:t>
    </dgm:pt>
    <dgm:pt modelId="{C3B12851-17E3-C440-AA1C-80CCAC986E73}" type="parTrans" cxnId="{2702887B-4FDE-7642-B4DE-5F0D3832E444}">
      <dgm:prSet/>
      <dgm:spPr/>
      <dgm:t>
        <a:bodyPr/>
        <a:lstStyle/>
        <a:p>
          <a:endParaRPr lang="fr-FR"/>
        </a:p>
      </dgm:t>
    </dgm:pt>
    <dgm:pt modelId="{DF1B8259-4FD5-8348-A551-316F51B49CD2}" type="sibTrans" cxnId="{2702887B-4FDE-7642-B4DE-5F0D3832E444}">
      <dgm:prSet/>
      <dgm:spPr/>
      <dgm:t>
        <a:bodyPr/>
        <a:lstStyle/>
        <a:p>
          <a:endParaRPr lang="fr-FR"/>
        </a:p>
      </dgm:t>
    </dgm:pt>
    <dgm:pt modelId="{93073163-71BA-634A-A2A2-35ED64D0533E}">
      <dgm:prSet phldrT="[Texte]"/>
      <dgm:spPr/>
      <dgm:t>
        <a:bodyPr/>
        <a:lstStyle/>
        <a:p>
          <a:r>
            <a:rPr lang="fr-FR" b="1" dirty="0" smtClean="0"/>
            <a:t>VIOLENCES ECONOMIQUES</a:t>
          </a:r>
          <a:endParaRPr lang="fr-FR" b="1" dirty="0"/>
        </a:p>
      </dgm:t>
    </dgm:pt>
    <dgm:pt modelId="{7F83CEF8-4C98-484A-B455-10D43B0586E9}" type="parTrans" cxnId="{4CE60ABE-6535-154D-A8A1-DF480BF20D06}">
      <dgm:prSet/>
      <dgm:spPr/>
      <dgm:t>
        <a:bodyPr/>
        <a:lstStyle/>
        <a:p>
          <a:endParaRPr lang="fr-FR"/>
        </a:p>
      </dgm:t>
    </dgm:pt>
    <dgm:pt modelId="{D534F103-9977-2646-9767-542914FF6A8A}" type="sibTrans" cxnId="{4CE60ABE-6535-154D-A8A1-DF480BF20D06}">
      <dgm:prSet/>
      <dgm:spPr/>
      <dgm:t>
        <a:bodyPr/>
        <a:lstStyle/>
        <a:p>
          <a:endParaRPr lang="fr-FR"/>
        </a:p>
      </dgm:t>
    </dgm:pt>
    <dgm:pt modelId="{4FA6DD8A-B286-CD44-A27B-E2DB8B2256DF}">
      <dgm:prSet/>
      <dgm:spPr/>
      <dgm:t>
        <a:bodyPr/>
        <a:lstStyle/>
        <a:p>
          <a:r>
            <a:rPr lang="fr-FR" b="1" dirty="0" smtClean="0"/>
            <a:t>VIOLENCES PHYSIQUES</a:t>
          </a:r>
          <a:endParaRPr lang="fr-FR" b="1" dirty="0"/>
        </a:p>
      </dgm:t>
    </dgm:pt>
    <dgm:pt modelId="{0C71CA1A-E48E-5841-8A9D-CE26595BD5C4}" type="parTrans" cxnId="{5171BF96-4C8A-1C45-8FBA-FFEF79322317}">
      <dgm:prSet/>
      <dgm:spPr/>
    </dgm:pt>
    <dgm:pt modelId="{1F387C4A-DAC6-494F-975F-2B5278CD5C7A}" type="sibTrans" cxnId="{5171BF96-4C8A-1C45-8FBA-FFEF79322317}">
      <dgm:prSet/>
      <dgm:spPr/>
    </dgm:pt>
    <dgm:pt modelId="{62F8CD0D-2637-2542-9A4F-30D28B0DF6EB}" type="pres">
      <dgm:prSet presAssocID="{35B11244-3F2B-0E44-8382-B463BF9FE5C8}" presName="Name0" presStyleCnt="0">
        <dgm:presLayoutVars>
          <dgm:dir/>
          <dgm:animLvl val="lvl"/>
          <dgm:resizeHandles val="exact"/>
        </dgm:presLayoutVars>
      </dgm:prSet>
      <dgm:spPr/>
      <dgm:t>
        <a:bodyPr/>
        <a:lstStyle/>
        <a:p>
          <a:endParaRPr lang="fr-FR"/>
        </a:p>
      </dgm:t>
    </dgm:pt>
    <dgm:pt modelId="{F6B50951-7311-8D42-8A6D-82FD8B58DAC7}" type="pres">
      <dgm:prSet presAssocID="{9BC33000-6A93-0D41-83FA-6D18AF7237E5}" presName="boxAndChildren" presStyleCnt="0"/>
      <dgm:spPr/>
    </dgm:pt>
    <dgm:pt modelId="{7A6F4538-138D-3A4F-BCC3-C622E59F935C}" type="pres">
      <dgm:prSet presAssocID="{9BC33000-6A93-0D41-83FA-6D18AF7237E5}" presName="parentTextBox" presStyleLbl="node1" presStyleIdx="0" presStyleCnt="5"/>
      <dgm:spPr/>
      <dgm:t>
        <a:bodyPr/>
        <a:lstStyle/>
        <a:p>
          <a:endParaRPr lang="fr-FR"/>
        </a:p>
      </dgm:t>
    </dgm:pt>
    <dgm:pt modelId="{030D0CC7-5E53-884E-A174-6B0BCBC0AB61}" type="pres">
      <dgm:prSet presAssocID="{D534F103-9977-2646-9767-542914FF6A8A}" presName="sp" presStyleCnt="0"/>
      <dgm:spPr/>
    </dgm:pt>
    <dgm:pt modelId="{276F1B51-7E65-2647-9C48-FEA3F8EACA11}" type="pres">
      <dgm:prSet presAssocID="{93073163-71BA-634A-A2A2-35ED64D0533E}" presName="arrowAndChildren" presStyleCnt="0"/>
      <dgm:spPr/>
    </dgm:pt>
    <dgm:pt modelId="{6CE28EC4-CFA5-B84B-801B-E2A1188D10BB}" type="pres">
      <dgm:prSet presAssocID="{93073163-71BA-634A-A2A2-35ED64D0533E}" presName="parentTextArrow" presStyleLbl="node1" presStyleIdx="1" presStyleCnt="5"/>
      <dgm:spPr/>
      <dgm:t>
        <a:bodyPr/>
        <a:lstStyle/>
        <a:p>
          <a:endParaRPr lang="fr-FR"/>
        </a:p>
      </dgm:t>
    </dgm:pt>
    <dgm:pt modelId="{D91277CF-59D7-4346-9C8D-956C89BD7F0A}" type="pres">
      <dgm:prSet presAssocID="{E3FAA3E0-9506-F940-8092-E6CC49B23818}" presName="sp" presStyleCnt="0"/>
      <dgm:spPr/>
    </dgm:pt>
    <dgm:pt modelId="{4A7331EF-0163-004F-8E8B-B13F2C0FAE3C}" type="pres">
      <dgm:prSet presAssocID="{4623096F-BE5E-C14A-A361-C0B02336AC30}" presName="arrowAndChildren" presStyleCnt="0"/>
      <dgm:spPr/>
    </dgm:pt>
    <dgm:pt modelId="{C1BCB4A6-79A3-7E45-92C8-691C05C03AB5}" type="pres">
      <dgm:prSet presAssocID="{4623096F-BE5E-C14A-A361-C0B02336AC30}" presName="parentTextArrow" presStyleLbl="node1" presStyleIdx="2" presStyleCnt="5"/>
      <dgm:spPr/>
      <dgm:t>
        <a:bodyPr/>
        <a:lstStyle/>
        <a:p>
          <a:endParaRPr lang="fr-FR"/>
        </a:p>
      </dgm:t>
    </dgm:pt>
    <dgm:pt modelId="{569425CE-5BCA-3A47-9EF9-4AAF830B2D07}" type="pres">
      <dgm:prSet presAssocID="{3052B2EE-E33A-C14A-8B8E-C1B9F432F855}" presName="sp" presStyleCnt="0"/>
      <dgm:spPr/>
    </dgm:pt>
    <dgm:pt modelId="{B265F8FF-0D88-3B41-A284-AC56D8EC3DA2}" type="pres">
      <dgm:prSet presAssocID="{58AB2EBA-2C0B-AB47-94B8-3D6A650F66E0}" presName="arrowAndChildren" presStyleCnt="0"/>
      <dgm:spPr/>
    </dgm:pt>
    <dgm:pt modelId="{FE4829DB-FBF8-864F-837C-B9ECA942069C}" type="pres">
      <dgm:prSet presAssocID="{58AB2EBA-2C0B-AB47-94B8-3D6A650F66E0}" presName="parentTextArrow" presStyleLbl="node1" presStyleIdx="3" presStyleCnt="5"/>
      <dgm:spPr/>
      <dgm:t>
        <a:bodyPr/>
        <a:lstStyle/>
        <a:p>
          <a:endParaRPr lang="fr-FR"/>
        </a:p>
      </dgm:t>
    </dgm:pt>
    <dgm:pt modelId="{46CCD3AE-6866-724D-9745-192F786C4FCE}" type="pres">
      <dgm:prSet presAssocID="{1F387C4A-DAC6-494F-975F-2B5278CD5C7A}" presName="sp" presStyleCnt="0"/>
      <dgm:spPr/>
    </dgm:pt>
    <dgm:pt modelId="{7F5C385B-7AB3-D44D-97E8-649CF3608444}" type="pres">
      <dgm:prSet presAssocID="{4FA6DD8A-B286-CD44-A27B-E2DB8B2256DF}" presName="arrowAndChildren" presStyleCnt="0"/>
      <dgm:spPr/>
    </dgm:pt>
    <dgm:pt modelId="{03A6645C-2984-054B-86CA-B50117ACE3E3}" type="pres">
      <dgm:prSet presAssocID="{4FA6DD8A-B286-CD44-A27B-E2DB8B2256DF}" presName="parentTextArrow" presStyleLbl="node1" presStyleIdx="4" presStyleCnt="5"/>
      <dgm:spPr/>
      <dgm:t>
        <a:bodyPr/>
        <a:lstStyle/>
        <a:p>
          <a:endParaRPr lang="fr-FR"/>
        </a:p>
      </dgm:t>
    </dgm:pt>
  </dgm:ptLst>
  <dgm:cxnLst>
    <dgm:cxn modelId="{8BA8AB90-C9C0-44B3-AC27-26E56F12D3EE}" type="presOf" srcId="{9BC33000-6A93-0D41-83FA-6D18AF7237E5}" destId="{7A6F4538-138D-3A4F-BCC3-C622E59F935C}" srcOrd="0" destOrd="0" presId="urn:microsoft.com/office/officeart/2005/8/layout/process4"/>
    <dgm:cxn modelId="{2532CFDD-9E2B-4111-99D7-E2B3F4ABAA0D}" type="presOf" srcId="{35B11244-3F2B-0E44-8382-B463BF9FE5C8}" destId="{62F8CD0D-2637-2542-9A4F-30D28B0DF6EB}" srcOrd="0" destOrd="0" presId="urn:microsoft.com/office/officeart/2005/8/layout/process4"/>
    <dgm:cxn modelId="{2702887B-4FDE-7642-B4DE-5F0D3832E444}" srcId="{35B11244-3F2B-0E44-8382-B463BF9FE5C8}" destId="{9BC33000-6A93-0D41-83FA-6D18AF7237E5}" srcOrd="4" destOrd="0" parTransId="{C3B12851-17E3-C440-AA1C-80CCAC986E73}" sibTransId="{DF1B8259-4FD5-8348-A551-316F51B49CD2}"/>
    <dgm:cxn modelId="{2CF3E6DC-F77D-6147-9B90-034C6F8CA9A5}" srcId="{35B11244-3F2B-0E44-8382-B463BF9FE5C8}" destId="{58AB2EBA-2C0B-AB47-94B8-3D6A650F66E0}" srcOrd="1" destOrd="0" parTransId="{132316B3-4AD9-CD45-A26C-A457D4857DB6}" sibTransId="{3052B2EE-E33A-C14A-8B8E-C1B9F432F855}"/>
    <dgm:cxn modelId="{EA39C083-B135-46F1-8314-FFAD2BEDDBE9}" type="presOf" srcId="{4623096F-BE5E-C14A-A361-C0B02336AC30}" destId="{C1BCB4A6-79A3-7E45-92C8-691C05C03AB5}" srcOrd="0" destOrd="0" presId="urn:microsoft.com/office/officeart/2005/8/layout/process4"/>
    <dgm:cxn modelId="{5171BF96-4C8A-1C45-8FBA-FFEF79322317}" srcId="{35B11244-3F2B-0E44-8382-B463BF9FE5C8}" destId="{4FA6DD8A-B286-CD44-A27B-E2DB8B2256DF}" srcOrd="0" destOrd="0" parTransId="{0C71CA1A-E48E-5841-8A9D-CE26595BD5C4}" sibTransId="{1F387C4A-DAC6-494F-975F-2B5278CD5C7A}"/>
    <dgm:cxn modelId="{BF2871EE-34CF-5E47-AAEB-C0718D681F79}" srcId="{35B11244-3F2B-0E44-8382-B463BF9FE5C8}" destId="{4623096F-BE5E-C14A-A361-C0B02336AC30}" srcOrd="2" destOrd="0" parTransId="{CC43464B-5D57-B74F-8814-5D6D04B7306E}" sibTransId="{E3FAA3E0-9506-F940-8092-E6CC49B23818}"/>
    <dgm:cxn modelId="{90163A90-6CB5-4CD5-A6BD-302252078E87}" type="presOf" srcId="{58AB2EBA-2C0B-AB47-94B8-3D6A650F66E0}" destId="{FE4829DB-FBF8-864F-837C-B9ECA942069C}" srcOrd="0" destOrd="0" presId="urn:microsoft.com/office/officeart/2005/8/layout/process4"/>
    <dgm:cxn modelId="{266A89ED-30F0-47B9-A91B-1F53BAAB7A20}" type="presOf" srcId="{93073163-71BA-634A-A2A2-35ED64D0533E}" destId="{6CE28EC4-CFA5-B84B-801B-E2A1188D10BB}" srcOrd="0" destOrd="0" presId="urn:microsoft.com/office/officeart/2005/8/layout/process4"/>
    <dgm:cxn modelId="{4CE60ABE-6535-154D-A8A1-DF480BF20D06}" srcId="{35B11244-3F2B-0E44-8382-B463BF9FE5C8}" destId="{93073163-71BA-634A-A2A2-35ED64D0533E}" srcOrd="3" destOrd="0" parTransId="{7F83CEF8-4C98-484A-B455-10D43B0586E9}" sibTransId="{D534F103-9977-2646-9767-542914FF6A8A}"/>
    <dgm:cxn modelId="{002BB7DD-A709-415C-970D-6A51377BB12A}" type="presOf" srcId="{4FA6DD8A-B286-CD44-A27B-E2DB8B2256DF}" destId="{03A6645C-2984-054B-86CA-B50117ACE3E3}" srcOrd="0" destOrd="0" presId="urn:microsoft.com/office/officeart/2005/8/layout/process4"/>
    <dgm:cxn modelId="{73A03F95-8541-4BA4-BB6F-54116907BAF4}" type="presParOf" srcId="{62F8CD0D-2637-2542-9A4F-30D28B0DF6EB}" destId="{F6B50951-7311-8D42-8A6D-82FD8B58DAC7}" srcOrd="0" destOrd="0" presId="urn:microsoft.com/office/officeart/2005/8/layout/process4"/>
    <dgm:cxn modelId="{01648D85-F927-4C82-A505-8A3D89791739}" type="presParOf" srcId="{F6B50951-7311-8D42-8A6D-82FD8B58DAC7}" destId="{7A6F4538-138D-3A4F-BCC3-C622E59F935C}" srcOrd="0" destOrd="0" presId="urn:microsoft.com/office/officeart/2005/8/layout/process4"/>
    <dgm:cxn modelId="{57F59209-3187-4034-A2F0-F372FFFD6B0A}" type="presParOf" srcId="{62F8CD0D-2637-2542-9A4F-30D28B0DF6EB}" destId="{030D0CC7-5E53-884E-A174-6B0BCBC0AB61}" srcOrd="1" destOrd="0" presId="urn:microsoft.com/office/officeart/2005/8/layout/process4"/>
    <dgm:cxn modelId="{BEDFA3B6-3F17-4908-800E-CB901E8B4832}" type="presParOf" srcId="{62F8CD0D-2637-2542-9A4F-30D28B0DF6EB}" destId="{276F1B51-7E65-2647-9C48-FEA3F8EACA11}" srcOrd="2" destOrd="0" presId="urn:microsoft.com/office/officeart/2005/8/layout/process4"/>
    <dgm:cxn modelId="{859CFA46-A6FA-45A6-9368-E76047F1DD1A}" type="presParOf" srcId="{276F1B51-7E65-2647-9C48-FEA3F8EACA11}" destId="{6CE28EC4-CFA5-B84B-801B-E2A1188D10BB}" srcOrd="0" destOrd="0" presId="urn:microsoft.com/office/officeart/2005/8/layout/process4"/>
    <dgm:cxn modelId="{DC9AE093-0A83-47C4-A587-E9E14F79CB65}" type="presParOf" srcId="{62F8CD0D-2637-2542-9A4F-30D28B0DF6EB}" destId="{D91277CF-59D7-4346-9C8D-956C89BD7F0A}" srcOrd="3" destOrd="0" presId="urn:microsoft.com/office/officeart/2005/8/layout/process4"/>
    <dgm:cxn modelId="{E0399179-2E75-4BC3-830F-5EE128ADCAAF}" type="presParOf" srcId="{62F8CD0D-2637-2542-9A4F-30D28B0DF6EB}" destId="{4A7331EF-0163-004F-8E8B-B13F2C0FAE3C}" srcOrd="4" destOrd="0" presId="urn:microsoft.com/office/officeart/2005/8/layout/process4"/>
    <dgm:cxn modelId="{9264EAD9-F1EF-4586-8DF5-06052F5391BB}" type="presParOf" srcId="{4A7331EF-0163-004F-8E8B-B13F2C0FAE3C}" destId="{C1BCB4A6-79A3-7E45-92C8-691C05C03AB5}" srcOrd="0" destOrd="0" presId="urn:microsoft.com/office/officeart/2005/8/layout/process4"/>
    <dgm:cxn modelId="{52A9FD23-FD10-4619-895F-26B850FDCAEF}" type="presParOf" srcId="{62F8CD0D-2637-2542-9A4F-30D28B0DF6EB}" destId="{569425CE-5BCA-3A47-9EF9-4AAF830B2D07}" srcOrd="5" destOrd="0" presId="urn:microsoft.com/office/officeart/2005/8/layout/process4"/>
    <dgm:cxn modelId="{A1048FAB-1E8C-4EAB-9EAB-DE91EDAA5A97}" type="presParOf" srcId="{62F8CD0D-2637-2542-9A4F-30D28B0DF6EB}" destId="{B265F8FF-0D88-3B41-A284-AC56D8EC3DA2}" srcOrd="6" destOrd="0" presId="urn:microsoft.com/office/officeart/2005/8/layout/process4"/>
    <dgm:cxn modelId="{942E11C5-882C-42F4-90E5-7E1C36C4EF53}" type="presParOf" srcId="{B265F8FF-0D88-3B41-A284-AC56D8EC3DA2}" destId="{FE4829DB-FBF8-864F-837C-B9ECA942069C}" srcOrd="0" destOrd="0" presId="urn:microsoft.com/office/officeart/2005/8/layout/process4"/>
    <dgm:cxn modelId="{36A3CC09-F199-42F8-99C4-990A185A0E87}" type="presParOf" srcId="{62F8CD0D-2637-2542-9A4F-30D28B0DF6EB}" destId="{46CCD3AE-6866-724D-9745-192F786C4FCE}" srcOrd="7" destOrd="0" presId="urn:microsoft.com/office/officeart/2005/8/layout/process4"/>
    <dgm:cxn modelId="{D7648477-C430-498C-9673-6F17CFB5B8C9}" type="presParOf" srcId="{62F8CD0D-2637-2542-9A4F-30D28B0DF6EB}" destId="{7F5C385B-7AB3-D44D-97E8-649CF3608444}" srcOrd="8" destOrd="0" presId="urn:microsoft.com/office/officeart/2005/8/layout/process4"/>
    <dgm:cxn modelId="{83F63032-5ADC-48E5-99DD-55082A4A90D0}" type="presParOf" srcId="{7F5C385B-7AB3-D44D-97E8-649CF3608444}" destId="{03A6645C-2984-054B-86CA-B50117ACE3E3}" srcOrd="0" destOrd="0" presId="urn:microsoft.com/office/officeart/2005/8/layout/process4"/>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5348D7-9204-5B41-A9F1-E6B4277C8EFC}" type="doc">
      <dgm:prSet loTypeId="urn:microsoft.com/office/officeart/2005/8/layout/default#1" loCatId="" qsTypeId="urn:microsoft.com/office/officeart/2005/8/quickstyle/simple4" qsCatId="simple" csTypeId="urn:microsoft.com/office/officeart/2005/8/colors/colorful4" csCatId="colorful"/>
      <dgm:spPr/>
      <dgm:t>
        <a:bodyPr/>
        <a:lstStyle/>
        <a:p>
          <a:endParaRPr lang="fr-FR"/>
        </a:p>
      </dgm:t>
    </dgm:pt>
    <dgm:pt modelId="{60FC9C17-80D8-8E40-B0DF-AF8ABD055B91}">
      <dgm:prSet/>
      <dgm:spPr/>
      <dgm:t>
        <a:bodyPr/>
        <a:lstStyle/>
        <a:p>
          <a:pPr rtl="0"/>
          <a:r>
            <a:rPr lang="fr-FR" b="1" smtClean="0"/>
            <a:t>Santé</a:t>
          </a:r>
          <a:endParaRPr lang="fr-FR"/>
        </a:p>
      </dgm:t>
    </dgm:pt>
    <dgm:pt modelId="{4D3509A2-7E7F-A046-A24F-E562B5F94F41}" type="parTrans" cxnId="{D19A47AB-834E-C744-99B6-1EB209F1E0A6}">
      <dgm:prSet/>
      <dgm:spPr/>
      <dgm:t>
        <a:bodyPr/>
        <a:lstStyle/>
        <a:p>
          <a:endParaRPr lang="fr-FR"/>
        </a:p>
      </dgm:t>
    </dgm:pt>
    <dgm:pt modelId="{FDFD36BD-8B0D-D24C-98D9-E0E9727A6200}" type="sibTrans" cxnId="{D19A47AB-834E-C744-99B6-1EB209F1E0A6}">
      <dgm:prSet/>
      <dgm:spPr/>
      <dgm:t>
        <a:bodyPr/>
        <a:lstStyle/>
        <a:p>
          <a:endParaRPr lang="fr-FR"/>
        </a:p>
      </dgm:t>
    </dgm:pt>
    <dgm:pt modelId="{449A6D50-9438-6A4F-B59F-C3973E9E738D}">
      <dgm:prSet/>
      <dgm:spPr/>
      <dgm:t>
        <a:bodyPr/>
        <a:lstStyle/>
        <a:p>
          <a:pPr rtl="0"/>
          <a:r>
            <a:rPr lang="fr-FR" b="1" smtClean="0"/>
            <a:t>Santé sexuelle et reproductive</a:t>
          </a:r>
          <a:endParaRPr lang="fr-FR"/>
        </a:p>
      </dgm:t>
    </dgm:pt>
    <dgm:pt modelId="{17D8653E-46BE-E340-8242-ADFE43DE2534}" type="parTrans" cxnId="{A4675B82-E246-EA4B-A78D-10981FFA7DE0}">
      <dgm:prSet/>
      <dgm:spPr/>
      <dgm:t>
        <a:bodyPr/>
        <a:lstStyle/>
        <a:p>
          <a:endParaRPr lang="fr-FR"/>
        </a:p>
      </dgm:t>
    </dgm:pt>
    <dgm:pt modelId="{4399F01E-B0FF-B54A-9AF3-51120AF783C5}" type="sibTrans" cxnId="{A4675B82-E246-EA4B-A78D-10981FFA7DE0}">
      <dgm:prSet/>
      <dgm:spPr/>
      <dgm:t>
        <a:bodyPr/>
        <a:lstStyle/>
        <a:p>
          <a:endParaRPr lang="fr-FR"/>
        </a:p>
      </dgm:t>
    </dgm:pt>
    <dgm:pt modelId="{1AAB0B3C-DB13-E945-B8B6-8214AED39D05}">
      <dgm:prSet/>
      <dgm:spPr/>
      <dgm:t>
        <a:bodyPr/>
        <a:lstStyle/>
        <a:p>
          <a:pPr rtl="0"/>
          <a:r>
            <a:rPr lang="fr-FR" b="1" smtClean="0"/>
            <a:t>Psychologiques</a:t>
          </a:r>
          <a:endParaRPr lang="fr-FR"/>
        </a:p>
      </dgm:t>
    </dgm:pt>
    <dgm:pt modelId="{96D883C9-EB96-1D46-B1A9-AEAB25B12329}" type="parTrans" cxnId="{86982B08-F224-344A-B7B0-8E55D44EB7C6}">
      <dgm:prSet/>
      <dgm:spPr/>
      <dgm:t>
        <a:bodyPr/>
        <a:lstStyle/>
        <a:p>
          <a:endParaRPr lang="fr-FR"/>
        </a:p>
      </dgm:t>
    </dgm:pt>
    <dgm:pt modelId="{55A95850-7BF2-3E41-B98D-74F572719DC3}" type="sibTrans" cxnId="{86982B08-F224-344A-B7B0-8E55D44EB7C6}">
      <dgm:prSet/>
      <dgm:spPr/>
      <dgm:t>
        <a:bodyPr/>
        <a:lstStyle/>
        <a:p>
          <a:endParaRPr lang="fr-FR"/>
        </a:p>
      </dgm:t>
    </dgm:pt>
    <dgm:pt modelId="{1954844B-ADCA-5144-B0D7-0C998A8D88E2}">
      <dgm:prSet/>
      <dgm:spPr/>
      <dgm:t>
        <a:bodyPr/>
        <a:lstStyle/>
        <a:p>
          <a:pPr rtl="0"/>
          <a:r>
            <a:rPr lang="fr-FR" b="1" smtClean="0"/>
            <a:t>Vie sociale</a:t>
          </a:r>
          <a:endParaRPr lang="fr-FR"/>
        </a:p>
      </dgm:t>
    </dgm:pt>
    <dgm:pt modelId="{06EB34B6-8969-F142-9446-091282D056A8}" type="parTrans" cxnId="{C5102D9B-DE57-5243-BDD5-2C300C36C8B9}">
      <dgm:prSet/>
      <dgm:spPr/>
      <dgm:t>
        <a:bodyPr/>
        <a:lstStyle/>
        <a:p>
          <a:endParaRPr lang="fr-FR"/>
        </a:p>
      </dgm:t>
    </dgm:pt>
    <dgm:pt modelId="{5E810E9F-F799-5541-A7F8-0A863E14F107}" type="sibTrans" cxnId="{C5102D9B-DE57-5243-BDD5-2C300C36C8B9}">
      <dgm:prSet/>
      <dgm:spPr/>
      <dgm:t>
        <a:bodyPr/>
        <a:lstStyle/>
        <a:p>
          <a:endParaRPr lang="fr-FR"/>
        </a:p>
      </dgm:t>
    </dgm:pt>
    <dgm:pt modelId="{110D49C7-2D1D-4B46-AF1A-811D5BB6011A}">
      <dgm:prSet/>
      <dgm:spPr/>
      <dgm:t>
        <a:bodyPr/>
        <a:lstStyle/>
        <a:p>
          <a:pPr rtl="0"/>
          <a:r>
            <a:rPr lang="fr-FR" b="1" smtClean="0"/>
            <a:t>Vie professionnelle</a:t>
          </a:r>
          <a:endParaRPr lang="fr-FR"/>
        </a:p>
      </dgm:t>
    </dgm:pt>
    <dgm:pt modelId="{00423119-39C3-FF42-B2A6-ACD414B056AD}" type="parTrans" cxnId="{F4757806-F5AF-CB40-A73B-AC151CF50F69}">
      <dgm:prSet/>
      <dgm:spPr/>
      <dgm:t>
        <a:bodyPr/>
        <a:lstStyle/>
        <a:p>
          <a:endParaRPr lang="fr-FR"/>
        </a:p>
      </dgm:t>
    </dgm:pt>
    <dgm:pt modelId="{7DFD5537-46F4-5B4C-A2F4-4712B38F6733}" type="sibTrans" cxnId="{F4757806-F5AF-CB40-A73B-AC151CF50F69}">
      <dgm:prSet/>
      <dgm:spPr/>
      <dgm:t>
        <a:bodyPr/>
        <a:lstStyle/>
        <a:p>
          <a:endParaRPr lang="fr-FR"/>
        </a:p>
      </dgm:t>
    </dgm:pt>
    <dgm:pt modelId="{0A3B8302-2E35-6446-9C34-1B57AF076EFF}">
      <dgm:prSet/>
      <dgm:spPr/>
      <dgm:t>
        <a:bodyPr/>
        <a:lstStyle/>
        <a:p>
          <a:pPr rtl="0"/>
          <a:r>
            <a:rPr lang="fr-FR" b="1" smtClean="0"/>
            <a:t>Parentalité</a:t>
          </a:r>
          <a:endParaRPr lang="fr-FR"/>
        </a:p>
      </dgm:t>
    </dgm:pt>
    <dgm:pt modelId="{954CFD46-353F-FD48-98FA-0133140E0D0A}" type="parTrans" cxnId="{E081188D-4DC8-AE4A-B2FF-E18BA934C838}">
      <dgm:prSet/>
      <dgm:spPr/>
      <dgm:t>
        <a:bodyPr/>
        <a:lstStyle/>
        <a:p>
          <a:endParaRPr lang="fr-FR"/>
        </a:p>
      </dgm:t>
    </dgm:pt>
    <dgm:pt modelId="{904B0290-24D6-CA4D-9806-8DE42252CC39}" type="sibTrans" cxnId="{E081188D-4DC8-AE4A-B2FF-E18BA934C838}">
      <dgm:prSet/>
      <dgm:spPr/>
      <dgm:t>
        <a:bodyPr/>
        <a:lstStyle/>
        <a:p>
          <a:endParaRPr lang="fr-FR"/>
        </a:p>
      </dgm:t>
    </dgm:pt>
    <dgm:pt modelId="{F3C36628-797C-0548-B9D5-11ED144E910A}">
      <dgm:prSet/>
      <dgm:spPr/>
      <dgm:t>
        <a:bodyPr/>
        <a:lstStyle/>
        <a:p>
          <a:pPr rtl="0"/>
          <a:r>
            <a:rPr lang="fr-FR" b="1" smtClean="0"/>
            <a:t>Conduite à risques</a:t>
          </a:r>
          <a:endParaRPr lang="fr-FR"/>
        </a:p>
      </dgm:t>
    </dgm:pt>
    <dgm:pt modelId="{48168A7E-CAF1-2E4A-B066-8D2B534CD703}" type="parTrans" cxnId="{8A38F1D8-D04E-374A-A775-AD385D270D2C}">
      <dgm:prSet/>
      <dgm:spPr/>
      <dgm:t>
        <a:bodyPr/>
        <a:lstStyle/>
        <a:p>
          <a:endParaRPr lang="fr-FR"/>
        </a:p>
      </dgm:t>
    </dgm:pt>
    <dgm:pt modelId="{5DE9D458-2C3B-084F-ADD8-E1C8ADAC9375}" type="sibTrans" cxnId="{8A38F1D8-D04E-374A-A775-AD385D270D2C}">
      <dgm:prSet/>
      <dgm:spPr/>
      <dgm:t>
        <a:bodyPr/>
        <a:lstStyle/>
        <a:p>
          <a:endParaRPr lang="fr-FR"/>
        </a:p>
      </dgm:t>
    </dgm:pt>
    <dgm:pt modelId="{91A9689E-FB3B-C247-A187-AE3AC49F4200}" type="pres">
      <dgm:prSet presAssocID="{595348D7-9204-5B41-A9F1-E6B4277C8EFC}" presName="diagram" presStyleCnt="0">
        <dgm:presLayoutVars>
          <dgm:dir/>
          <dgm:resizeHandles val="exact"/>
        </dgm:presLayoutVars>
      </dgm:prSet>
      <dgm:spPr/>
      <dgm:t>
        <a:bodyPr/>
        <a:lstStyle/>
        <a:p>
          <a:endParaRPr lang="fr-FR"/>
        </a:p>
      </dgm:t>
    </dgm:pt>
    <dgm:pt modelId="{B50309BF-DEF4-2F46-BE37-FDDD2908200A}" type="pres">
      <dgm:prSet presAssocID="{60FC9C17-80D8-8E40-B0DF-AF8ABD055B91}" presName="node" presStyleLbl="node1" presStyleIdx="0" presStyleCnt="7">
        <dgm:presLayoutVars>
          <dgm:bulletEnabled val="1"/>
        </dgm:presLayoutVars>
      </dgm:prSet>
      <dgm:spPr/>
      <dgm:t>
        <a:bodyPr/>
        <a:lstStyle/>
        <a:p>
          <a:endParaRPr lang="fr-FR"/>
        </a:p>
      </dgm:t>
    </dgm:pt>
    <dgm:pt modelId="{2EF4E5FA-3068-5546-8D90-F4A24B50A686}" type="pres">
      <dgm:prSet presAssocID="{FDFD36BD-8B0D-D24C-98D9-E0E9727A6200}" presName="sibTrans" presStyleCnt="0"/>
      <dgm:spPr/>
    </dgm:pt>
    <dgm:pt modelId="{E3E1F471-6884-8842-A743-026D30C69D97}" type="pres">
      <dgm:prSet presAssocID="{449A6D50-9438-6A4F-B59F-C3973E9E738D}" presName="node" presStyleLbl="node1" presStyleIdx="1" presStyleCnt="7">
        <dgm:presLayoutVars>
          <dgm:bulletEnabled val="1"/>
        </dgm:presLayoutVars>
      </dgm:prSet>
      <dgm:spPr/>
      <dgm:t>
        <a:bodyPr/>
        <a:lstStyle/>
        <a:p>
          <a:endParaRPr lang="fr-FR"/>
        </a:p>
      </dgm:t>
    </dgm:pt>
    <dgm:pt modelId="{9439FB96-EE7F-A743-B972-0D26AD8D478D}" type="pres">
      <dgm:prSet presAssocID="{4399F01E-B0FF-B54A-9AF3-51120AF783C5}" presName="sibTrans" presStyleCnt="0"/>
      <dgm:spPr/>
    </dgm:pt>
    <dgm:pt modelId="{7E23DBC8-119F-AE48-8273-37D647C000F1}" type="pres">
      <dgm:prSet presAssocID="{1AAB0B3C-DB13-E945-B8B6-8214AED39D05}" presName="node" presStyleLbl="node1" presStyleIdx="2" presStyleCnt="7">
        <dgm:presLayoutVars>
          <dgm:bulletEnabled val="1"/>
        </dgm:presLayoutVars>
      </dgm:prSet>
      <dgm:spPr/>
      <dgm:t>
        <a:bodyPr/>
        <a:lstStyle/>
        <a:p>
          <a:endParaRPr lang="fr-FR"/>
        </a:p>
      </dgm:t>
    </dgm:pt>
    <dgm:pt modelId="{CD5AC82F-8228-0241-BD19-6002730F0ED0}" type="pres">
      <dgm:prSet presAssocID="{55A95850-7BF2-3E41-B98D-74F572719DC3}" presName="sibTrans" presStyleCnt="0"/>
      <dgm:spPr/>
    </dgm:pt>
    <dgm:pt modelId="{6C7CE5EC-B548-AB46-96FD-A7CE03496287}" type="pres">
      <dgm:prSet presAssocID="{1954844B-ADCA-5144-B0D7-0C998A8D88E2}" presName="node" presStyleLbl="node1" presStyleIdx="3" presStyleCnt="7">
        <dgm:presLayoutVars>
          <dgm:bulletEnabled val="1"/>
        </dgm:presLayoutVars>
      </dgm:prSet>
      <dgm:spPr/>
      <dgm:t>
        <a:bodyPr/>
        <a:lstStyle/>
        <a:p>
          <a:endParaRPr lang="fr-FR"/>
        </a:p>
      </dgm:t>
    </dgm:pt>
    <dgm:pt modelId="{7A809A50-741A-554D-845F-8D7E1C693E65}" type="pres">
      <dgm:prSet presAssocID="{5E810E9F-F799-5541-A7F8-0A863E14F107}" presName="sibTrans" presStyleCnt="0"/>
      <dgm:spPr/>
    </dgm:pt>
    <dgm:pt modelId="{C555C166-A018-0241-884F-C07DDD4F8DF8}" type="pres">
      <dgm:prSet presAssocID="{110D49C7-2D1D-4B46-AF1A-811D5BB6011A}" presName="node" presStyleLbl="node1" presStyleIdx="4" presStyleCnt="7">
        <dgm:presLayoutVars>
          <dgm:bulletEnabled val="1"/>
        </dgm:presLayoutVars>
      </dgm:prSet>
      <dgm:spPr/>
      <dgm:t>
        <a:bodyPr/>
        <a:lstStyle/>
        <a:p>
          <a:endParaRPr lang="fr-FR"/>
        </a:p>
      </dgm:t>
    </dgm:pt>
    <dgm:pt modelId="{DB45AD64-EBB4-F342-AC95-2F665339F076}" type="pres">
      <dgm:prSet presAssocID="{7DFD5537-46F4-5B4C-A2F4-4712B38F6733}" presName="sibTrans" presStyleCnt="0"/>
      <dgm:spPr/>
    </dgm:pt>
    <dgm:pt modelId="{824452BE-B1F1-F241-8D47-DBC92872A53A}" type="pres">
      <dgm:prSet presAssocID="{0A3B8302-2E35-6446-9C34-1B57AF076EFF}" presName="node" presStyleLbl="node1" presStyleIdx="5" presStyleCnt="7">
        <dgm:presLayoutVars>
          <dgm:bulletEnabled val="1"/>
        </dgm:presLayoutVars>
      </dgm:prSet>
      <dgm:spPr/>
      <dgm:t>
        <a:bodyPr/>
        <a:lstStyle/>
        <a:p>
          <a:endParaRPr lang="fr-FR"/>
        </a:p>
      </dgm:t>
    </dgm:pt>
    <dgm:pt modelId="{432A6578-B91E-7648-BD84-83F32D02DDE6}" type="pres">
      <dgm:prSet presAssocID="{904B0290-24D6-CA4D-9806-8DE42252CC39}" presName="sibTrans" presStyleCnt="0"/>
      <dgm:spPr/>
    </dgm:pt>
    <dgm:pt modelId="{B317BF9A-6FAE-DD4D-8189-635474B15004}" type="pres">
      <dgm:prSet presAssocID="{F3C36628-797C-0548-B9D5-11ED144E910A}" presName="node" presStyleLbl="node1" presStyleIdx="6" presStyleCnt="7">
        <dgm:presLayoutVars>
          <dgm:bulletEnabled val="1"/>
        </dgm:presLayoutVars>
      </dgm:prSet>
      <dgm:spPr/>
      <dgm:t>
        <a:bodyPr/>
        <a:lstStyle/>
        <a:p>
          <a:endParaRPr lang="fr-FR"/>
        </a:p>
      </dgm:t>
    </dgm:pt>
  </dgm:ptLst>
  <dgm:cxnLst>
    <dgm:cxn modelId="{C532F05A-DF93-4E87-AE5A-15872EA0328E}" type="presOf" srcId="{110D49C7-2D1D-4B46-AF1A-811D5BB6011A}" destId="{C555C166-A018-0241-884F-C07DDD4F8DF8}" srcOrd="0" destOrd="0" presId="urn:microsoft.com/office/officeart/2005/8/layout/default#1"/>
    <dgm:cxn modelId="{C5102D9B-DE57-5243-BDD5-2C300C36C8B9}" srcId="{595348D7-9204-5B41-A9F1-E6B4277C8EFC}" destId="{1954844B-ADCA-5144-B0D7-0C998A8D88E2}" srcOrd="3" destOrd="0" parTransId="{06EB34B6-8969-F142-9446-091282D056A8}" sibTransId="{5E810E9F-F799-5541-A7F8-0A863E14F107}"/>
    <dgm:cxn modelId="{F4757806-F5AF-CB40-A73B-AC151CF50F69}" srcId="{595348D7-9204-5B41-A9F1-E6B4277C8EFC}" destId="{110D49C7-2D1D-4B46-AF1A-811D5BB6011A}" srcOrd="4" destOrd="0" parTransId="{00423119-39C3-FF42-B2A6-ACD414B056AD}" sibTransId="{7DFD5537-46F4-5B4C-A2F4-4712B38F6733}"/>
    <dgm:cxn modelId="{FC1D3955-665F-454E-B4D5-76D5ADA9769F}" type="presOf" srcId="{1954844B-ADCA-5144-B0D7-0C998A8D88E2}" destId="{6C7CE5EC-B548-AB46-96FD-A7CE03496287}" srcOrd="0" destOrd="0" presId="urn:microsoft.com/office/officeart/2005/8/layout/default#1"/>
    <dgm:cxn modelId="{D19A47AB-834E-C744-99B6-1EB209F1E0A6}" srcId="{595348D7-9204-5B41-A9F1-E6B4277C8EFC}" destId="{60FC9C17-80D8-8E40-B0DF-AF8ABD055B91}" srcOrd="0" destOrd="0" parTransId="{4D3509A2-7E7F-A046-A24F-E562B5F94F41}" sibTransId="{FDFD36BD-8B0D-D24C-98D9-E0E9727A6200}"/>
    <dgm:cxn modelId="{A4675B82-E246-EA4B-A78D-10981FFA7DE0}" srcId="{595348D7-9204-5B41-A9F1-E6B4277C8EFC}" destId="{449A6D50-9438-6A4F-B59F-C3973E9E738D}" srcOrd="1" destOrd="0" parTransId="{17D8653E-46BE-E340-8242-ADFE43DE2534}" sibTransId="{4399F01E-B0FF-B54A-9AF3-51120AF783C5}"/>
    <dgm:cxn modelId="{A245101E-399D-4635-B503-6A040C1B18CF}" type="presOf" srcId="{449A6D50-9438-6A4F-B59F-C3973E9E738D}" destId="{E3E1F471-6884-8842-A743-026D30C69D97}" srcOrd="0" destOrd="0" presId="urn:microsoft.com/office/officeart/2005/8/layout/default#1"/>
    <dgm:cxn modelId="{A9919E59-D3D5-4C38-A070-3DC08B790893}" type="presOf" srcId="{60FC9C17-80D8-8E40-B0DF-AF8ABD055B91}" destId="{B50309BF-DEF4-2F46-BE37-FDDD2908200A}" srcOrd="0" destOrd="0" presId="urn:microsoft.com/office/officeart/2005/8/layout/default#1"/>
    <dgm:cxn modelId="{7B2BB2EB-8E9B-44CD-9E8A-3B28617196D8}" type="presOf" srcId="{F3C36628-797C-0548-B9D5-11ED144E910A}" destId="{B317BF9A-6FAE-DD4D-8189-635474B15004}" srcOrd="0" destOrd="0" presId="urn:microsoft.com/office/officeart/2005/8/layout/default#1"/>
    <dgm:cxn modelId="{E1C8233E-34E8-4B9B-9E96-03762D3AE7C7}" type="presOf" srcId="{595348D7-9204-5B41-A9F1-E6B4277C8EFC}" destId="{91A9689E-FB3B-C247-A187-AE3AC49F4200}" srcOrd="0" destOrd="0" presId="urn:microsoft.com/office/officeart/2005/8/layout/default#1"/>
    <dgm:cxn modelId="{E90EA577-E094-4AEE-A100-11A4511D090E}" type="presOf" srcId="{1AAB0B3C-DB13-E945-B8B6-8214AED39D05}" destId="{7E23DBC8-119F-AE48-8273-37D647C000F1}" srcOrd="0" destOrd="0" presId="urn:microsoft.com/office/officeart/2005/8/layout/default#1"/>
    <dgm:cxn modelId="{E081188D-4DC8-AE4A-B2FF-E18BA934C838}" srcId="{595348D7-9204-5B41-A9F1-E6B4277C8EFC}" destId="{0A3B8302-2E35-6446-9C34-1B57AF076EFF}" srcOrd="5" destOrd="0" parTransId="{954CFD46-353F-FD48-98FA-0133140E0D0A}" sibTransId="{904B0290-24D6-CA4D-9806-8DE42252CC39}"/>
    <dgm:cxn modelId="{8A38F1D8-D04E-374A-A775-AD385D270D2C}" srcId="{595348D7-9204-5B41-A9F1-E6B4277C8EFC}" destId="{F3C36628-797C-0548-B9D5-11ED144E910A}" srcOrd="6" destOrd="0" parTransId="{48168A7E-CAF1-2E4A-B066-8D2B534CD703}" sibTransId="{5DE9D458-2C3B-084F-ADD8-E1C8ADAC9375}"/>
    <dgm:cxn modelId="{86982B08-F224-344A-B7B0-8E55D44EB7C6}" srcId="{595348D7-9204-5B41-A9F1-E6B4277C8EFC}" destId="{1AAB0B3C-DB13-E945-B8B6-8214AED39D05}" srcOrd="2" destOrd="0" parTransId="{96D883C9-EB96-1D46-B1A9-AEAB25B12329}" sibTransId="{55A95850-7BF2-3E41-B98D-74F572719DC3}"/>
    <dgm:cxn modelId="{050CD4C9-49DA-456C-9436-736F6EAC9CEC}" type="presOf" srcId="{0A3B8302-2E35-6446-9C34-1B57AF076EFF}" destId="{824452BE-B1F1-F241-8D47-DBC92872A53A}" srcOrd="0" destOrd="0" presId="urn:microsoft.com/office/officeart/2005/8/layout/default#1"/>
    <dgm:cxn modelId="{FF159533-30D1-4CCC-BC10-484A053E04B1}" type="presParOf" srcId="{91A9689E-FB3B-C247-A187-AE3AC49F4200}" destId="{B50309BF-DEF4-2F46-BE37-FDDD2908200A}" srcOrd="0" destOrd="0" presId="urn:microsoft.com/office/officeart/2005/8/layout/default#1"/>
    <dgm:cxn modelId="{B1E8CC3F-5416-4574-AAFF-0BF988B09812}" type="presParOf" srcId="{91A9689E-FB3B-C247-A187-AE3AC49F4200}" destId="{2EF4E5FA-3068-5546-8D90-F4A24B50A686}" srcOrd="1" destOrd="0" presId="urn:microsoft.com/office/officeart/2005/8/layout/default#1"/>
    <dgm:cxn modelId="{89C49349-197C-4DCA-8144-91739B28623A}" type="presParOf" srcId="{91A9689E-FB3B-C247-A187-AE3AC49F4200}" destId="{E3E1F471-6884-8842-A743-026D30C69D97}" srcOrd="2" destOrd="0" presId="urn:microsoft.com/office/officeart/2005/8/layout/default#1"/>
    <dgm:cxn modelId="{F7BC8D39-EB8B-4B3C-B475-1081B6B6DB64}" type="presParOf" srcId="{91A9689E-FB3B-C247-A187-AE3AC49F4200}" destId="{9439FB96-EE7F-A743-B972-0D26AD8D478D}" srcOrd="3" destOrd="0" presId="urn:microsoft.com/office/officeart/2005/8/layout/default#1"/>
    <dgm:cxn modelId="{EC509BFE-A467-471E-B709-C8029A7A85CA}" type="presParOf" srcId="{91A9689E-FB3B-C247-A187-AE3AC49F4200}" destId="{7E23DBC8-119F-AE48-8273-37D647C000F1}" srcOrd="4" destOrd="0" presId="urn:microsoft.com/office/officeart/2005/8/layout/default#1"/>
    <dgm:cxn modelId="{0C2EF059-2D10-4852-8A58-BB000ED9E5AB}" type="presParOf" srcId="{91A9689E-FB3B-C247-A187-AE3AC49F4200}" destId="{CD5AC82F-8228-0241-BD19-6002730F0ED0}" srcOrd="5" destOrd="0" presId="urn:microsoft.com/office/officeart/2005/8/layout/default#1"/>
    <dgm:cxn modelId="{C818993F-911D-4A54-BAB2-C3A7165B672A}" type="presParOf" srcId="{91A9689E-FB3B-C247-A187-AE3AC49F4200}" destId="{6C7CE5EC-B548-AB46-96FD-A7CE03496287}" srcOrd="6" destOrd="0" presId="urn:microsoft.com/office/officeart/2005/8/layout/default#1"/>
    <dgm:cxn modelId="{EDEDE9B7-8822-42DB-82E5-FF11AF523E3D}" type="presParOf" srcId="{91A9689E-FB3B-C247-A187-AE3AC49F4200}" destId="{7A809A50-741A-554D-845F-8D7E1C693E65}" srcOrd="7" destOrd="0" presId="urn:microsoft.com/office/officeart/2005/8/layout/default#1"/>
    <dgm:cxn modelId="{AAB61C93-A558-447F-AFE3-8219A3230BCC}" type="presParOf" srcId="{91A9689E-FB3B-C247-A187-AE3AC49F4200}" destId="{C555C166-A018-0241-884F-C07DDD4F8DF8}" srcOrd="8" destOrd="0" presId="urn:microsoft.com/office/officeart/2005/8/layout/default#1"/>
    <dgm:cxn modelId="{203A3ADF-5A76-40BE-A093-FB99FEDB2537}" type="presParOf" srcId="{91A9689E-FB3B-C247-A187-AE3AC49F4200}" destId="{DB45AD64-EBB4-F342-AC95-2F665339F076}" srcOrd="9" destOrd="0" presId="urn:microsoft.com/office/officeart/2005/8/layout/default#1"/>
    <dgm:cxn modelId="{6F0C911A-9041-4C8D-8EAC-F4AF4EFCDF4D}" type="presParOf" srcId="{91A9689E-FB3B-C247-A187-AE3AC49F4200}" destId="{824452BE-B1F1-F241-8D47-DBC92872A53A}" srcOrd="10" destOrd="0" presId="urn:microsoft.com/office/officeart/2005/8/layout/default#1"/>
    <dgm:cxn modelId="{EAF78173-E3FC-4F2F-9257-1690FDB68238}" type="presParOf" srcId="{91A9689E-FB3B-C247-A187-AE3AC49F4200}" destId="{432A6578-B91E-7648-BD84-83F32D02DDE6}" srcOrd="11" destOrd="0" presId="urn:microsoft.com/office/officeart/2005/8/layout/default#1"/>
    <dgm:cxn modelId="{13C95556-0670-4794-923B-CE5FE07B43E0}" type="presParOf" srcId="{91A9689E-FB3B-C247-A187-AE3AC49F4200}" destId="{B317BF9A-6FAE-DD4D-8189-635474B15004}" srcOrd="12" destOrd="0" presId="urn:microsoft.com/office/officeart/2005/8/layout/default#1"/>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5D44C4A-0D28-41CC-9823-8D3A227CE4D3}" type="datetimeFigureOut">
              <a:rPr lang="fr-FR"/>
              <a:pPr>
                <a:defRPr/>
              </a:pPr>
              <a:t>21/03/2019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585E801-6D5E-4B0F-9E84-59A17DE1C52E}"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60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Au début de la formation, mettre les photo du photo-langage sur une table et demander aux participant.e.s de choisir une photo qui leur plait.</a:t>
            </a:r>
          </a:p>
          <a:p>
            <a:pPr eaLnBrk="1" hangingPunct="1">
              <a:spcBef>
                <a:spcPct val="0"/>
              </a:spcBef>
            </a:pPr>
            <a:endParaRPr lang="fr-FR" smtClean="0"/>
          </a:p>
          <a:p>
            <a:pPr eaLnBrk="1" hangingPunct="1">
              <a:spcBef>
                <a:spcPct val="0"/>
              </a:spcBef>
            </a:pPr>
            <a:r>
              <a:rPr lang="fr-FR" smtClean="0"/>
              <a:t>Se présenter : </a:t>
            </a:r>
          </a:p>
          <a:p>
            <a:pPr eaLnBrk="1" hangingPunct="1">
              <a:spcBef>
                <a:spcPct val="0"/>
              </a:spcBef>
            </a:pPr>
            <a:r>
              <a:rPr lang="fr-FR" smtClean="0"/>
              <a:t>Bonjour je m’appelle « … », je suis formatrice ou formateur spécialiste des violences faites aux femmes, je suis ravi.e de passer cette journée de formation avec vous. </a:t>
            </a:r>
          </a:p>
          <a:p>
            <a:pPr eaLnBrk="1" hangingPunct="1">
              <a:spcBef>
                <a:spcPct val="0"/>
              </a:spcBef>
            </a:pPr>
            <a:endParaRPr lang="fr-FR" smtClean="0"/>
          </a:p>
          <a:p>
            <a:pPr eaLnBrk="1" hangingPunct="1">
              <a:spcBef>
                <a:spcPct val="0"/>
              </a:spcBef>
            </a:pPr>
            <a:r>
              <a:rPr lang="fr-FR" smtClean="0"/>
              <a:t>Pour commencer, je vous propose que l’on fasse un tour de table à l’aide du photo-langage, puis nous établirons ensemble les règles de travail pour la journée, et je vous présenterai le programme de la journée. Cela vous convient? </a:t>
            </a:r>
          </a:p>
          <a:p>
            <a:pPr eaLnBrk="1" hangingPunct="1">
              <a:spcBef>
                <a:spcPct val="0"/>
              </a:spcBef>
            </a:pPr>
            <a:endParaRPr lang="fr-FR" smtClean="0"/>
          </a:p>
          <a:p>
            <a:pPr eaLnBrk="1" hangingPunct="1">
              <a:spcBef>
                <a:spcPct val="0"/>
              </a:spcBef>
            </a:pPr>
            <a:endParaRPr lang="fr-FR" smtClean="0"/>
          </a:p>
        </p:txBody>
      </p:sp>
      <p:sp>
        <p:nvSpPr>
          <p:cNvPr id="8602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39A273-871C-4FFB-8F01-02241C1102D7}" type="slidenum">
              <a:rPr lang="fr-FR" smtClean="0"/>
              <a:pPr fontAlgn="base">
                <a:spcBef>
                  <a:spcPct val="0"/>
                </a:spcBef>
                <a:spcAft>
                  <a:spcPct val="0"/>
                </a:spcAft>
              </a:pPr>
              <a:t>1</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83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La Tunisie s’est dotée le 11 Août 2017 d’une nouvelle loi organique pour l’élimination des violences faites aux femmes qui définit les violences et ses différentes formes et consacre quatre chapitres pour la prévention des violences, la protection et la prise en charge des victimes ainsi que la punition des auteurs de la violence. L’article 8 de cette loi est réservé à la nécessité de former les professsionnel-le-s de la santé en la matière.</a:t>
            </a:r>
          </a:p>
          <a:p>
            <a:pPr eaLnBrk="1" hangingPunct="1">
              <a:spcBef>
                <a:spcPct val="0"/>
              </a:spcBef>
            </a:pPr>
            <a:r>
              <a:rPr lang="fr-FR" smtClean="0"/>
              <a:t> </a:t>
            </a:r>
          </a:p>
          <a:p>
            <a:pPr eaLnBrk="1" hangingPunct="1">
              <a:spcBef>
                <a:spcPct val="0"/>
              </a:spcBef>
            </a:pPr>
            <a:endParaRPr lang="fr-FR" smtClean="0"/>
          </a:p>
          <a:p>
            <a:pPr eaLnBrk="1" hangingPunct="1">
              <a:spcBef>
                <a:spcPct val="0"/>
              </a:spcBef>
            </a:pPr>
            <a:r>
              <a:rPr lang="fr-FR" smtClean="0"/>
              <a:t>Et surtout, elle abroge une disposition très controversée du Code pénal, qui permettait à un violeur d’épouser sa victime mineure, pour échapper aux poursuites et elle amène une nouvelle définition plus exhaustif du viol</a:t>
            </a:r>
          </a:p>
          <a:p>
            <a:pPr eaLnBrk="1" hangingPunct="1">
              <a:spcBef>
                <a:spcPct val="0"/>
              </a:spcBef>
            </a:pPr>
            <a:endParaRPr lang="fr-FR" smtClean="0">
              <a:ea typeface="MS PGothic" pitchFamily="34" charset="-128"/>
            </a:endParaRPr>
          </a:p>
        </p:txBody>
      </p:sp>
      <p:sp>
        <p:nvSpPr>
          <p:cNvPr id="9830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0CFC2E-3C19-4407-B17C-180540282876}" type="slidenum">
              <a:rPr lang="fr-FR" smtClean="0">
                <a:ea typeface="MS PGothic" pitchFamily="34" charset="-128"/>
              </a:rPr>
              <a:pPr fontAlgn="base">
                <a:spcBef>
                  <a:spcPct val="0"/>
                </a:spcBef>
                <a:spcAft>
                  <a:spcPct val="0"/>
                </a:spcAft>
              </a:pPr>
              <a:t>10</a:t>
            </a:fld>
            <a:endParaRPr lang="fr-FR" smtClean="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93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b="1" smtClean="0">
                <a:solidFill>
                  <a:srgbClr val="000000"/>
                </a:solidFill>
                <a:ea typeface="MS PGothic" pitchFamily="34" charset="-128"/>
              </a:rPr>
              <a:t>Que nous dit cette frise historique? </a:t>
            </a:r>
          </a:p>
          <a:p>
            <a:pPr eaLnBrk="1" hangingPunct="1">
              <a:spcBef>
                <a:spcPct val="0"/>
              </a:spcBef>
            </a:pPr>
            <a:endParaRPr lang="fr-FR" b="1" smtClean="0">
              <a:solidFill>
                <a:srgbClr val="000000"/>
              </a:solidFill>
              <a:ea typeface="MS PGothic" pitchFamily="34" charset="-128"/>
            </a:endParaRPr>
          </a:p>
          <a:p>
            <a:pPr eaLnBrk="1" hangingPunct="1">
              <a:spcBef>
                <a:spcPct val="0"/>
              </a:spcBef>
            </a:pPr>
            <a:r>
              <a:rPr lang="fr-FR" smtClean="0">
                <a:solidFill>
                  <a:srgbClr val="000000"/>
                </a:solidFill>
                <a:ea typeface="MS PGothic" pitchFamily="34" charset="-128"/>
              </a:rPr>
              <a:t>Que nous sommes né.e.s au bon moment ! </a:t>
            </a:r>
          </a:p>
          <a:p>
            <a:pPr eaLnBrk="1" hangingPunct="1">
              <a:spcBef>
                <a:spcPct val="0"/>
              </a:spcBef>
            </a:pPr>
            <a:r>
              <a:rPr lang="fr-FR" smtClean="0">
                <a:solidFill>
                  <a:srgbClr val="000000"/>
                </a:solidFill>
                <a:ea typeface="MS PGothic" pitchFamily="34" charset="-128"/>
              </a:rPr>
              <a:t>En effet, depuis les années 2000, les choses bougent sur la lutte contre les violences et de nombreux pays ont adopté des lois qui reconnaissent les violences et visent à améliorer la prise en charge et à lutter contre l’impunité des agresseurs. La Tunisie entre dans cette dynamique. </a:t>
            </a:r>
          </a:p>
          <a:p>
            <a:pPr eaLnBrk="1" hangingPunct="1">
              <a:spcBef>
                <a:spcPct val="0"/>
              </a:spcBef>
            </a:pPr>
            <a:endParaRPr lang="fr-FR" smtClean="0">
              <a:solidFill>
                <a:srgbClr val="000000"/>
              </a:solidFill>
              <a:ea typeface="MS PGothic" pitchFamily="34" charset="-128"/>
            </a:endParaRPr>
          </a:p>
          <a:p>
            <a:pPr eaLnBrk="1" hangingPunct="1">
              <a:spcBef>
                <a:spcPct val="0"/>
              </a:spcBef>
            </a:pPr>
            <a:r>
              <a:rPr lang="fr-FR" smtClean="0">
                <a:solidFill>
                  <a:srgbClr val="000000"/>
                </a:solidFill>
                <a:ea typeface="MS PGothic" pitchFamily="34" charset="-128"/>
              </a:rPr>
              <a:t>Et c’est dans cette dynamique que s’inscrit la formation. </a:t>
            </a:r>
          </a:p>
        </p:txBody>
      </p:sp>
      <p:sp>
        <p:nvSpPr>
          <p:cNvPr id="9933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54FA14-FB2C-4563-9FE1-2131C32AE3DE}" type="slidenum">
              <a:rPr lang="fr-FR" smtClean="0">
                <a:ea typeface="MS PGothic" pitchFamily="34" charset="-128"/>
              </a:rPr>
              <a:pPr fontAlgn="base">
                <a:spcBef>
                  <a:spcPct val="0"/>
                </a:spcBef>
                <a:spcAft>
                  <a:spcPct val="0"/>
                </a:spcAft>
              </a:pPr>
              <a:t>11</a:t>
            </a:fld>
            <a:endParaRPr lang="fr-FR" smtClean="0">
              <a:ea typeface="MS PGothic"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03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fr-FR" b="1" u="sng" smtClean="0"/>
              <a:t>10 minutes</a:t>
            </a:r>
          </a:p>
          <a:p>
            <a:pPr eaLnBrk="1" hangingPunct="1">
              <a:spcBef>
                <a:spcPct val="0"/>
              </a:spcBef>
              <a:buFont typeface="Wingdings" pitchFamily="2" charset="2"/>
              <a:buNone/>
            </a:pPr>
            <a:endParaRPr lang="fr-FR" smtClean="0"/>
          </a:p>
          <a:p>
            <a:pPr eaLnBrk="1" hangingPunct="1">
              <a:spcBef>
                <a:spcPct val="0"/>
              </a:spcBef>
              <a:buFont typeface="Wingdings" pitchFamily="2" charset="2"/>
              <a:buNone/>
            </a:pPr>
            <a:r>
              <a:rPr lang="fr-FR" smtClean="0"/>
              <a:t>On peut se demander combien de femmes sont concernées par les violences ? Quel est l’ampleur du phénomène? </a:t>
            </a:r>
          </a:p>
          <a:p>
            <a:pPr eaLnBrk="1" hangingPunct="1">
              <a:spcBef>
                <a:spcPct val="0"/>
              </a:spcBef>
              <a:buFont typeface="Wingdings" pitchFamily="2" charset="2"/>
              <a:buNone/>
            </a:pPr>
            <a:r>
              <a:rPr lang="fr-FR" smtClean="0"/>
              <a:t>Pour répondre à cette question, je vous propose de faire un petit quiz</a:t>
            </a:r>
          </a:p>
          <a:p>
            <a:pPr eaLnBrk="1" hangingPunct="1">
              <a:spcBef>
                <a:spcPct val="0"/>
              </a:spcBef>
              <a:buFont typeface="Wingdings" pitchFamily="2" charset="2"/>
              <a:buNone/>
            </a:pPr>
            <a:endParaRPr lang="fr-FR" smtClean="0"/>
          </a:p>
          <a:p>
            <a:pPr eaLnBrk="1" hangingPunct="1">
              <a:spcBef>
                <a:spcPct val="0"/>
              </a:spcBef>
              <a:buFont typeface="Wingdings" pitchFamily="2" charset="2"/>
              <a:buNone/>
            </a:pPr>
            <a:r>
              <a:rPr lang="fr-FR" smtClean="0"/>
              <a:t>* </a:t>
            </a:r>
            <a:r>
              <a:rPr lang="fr-FR" i="1" smtClean="0"/>
              <a:t>Distribuer les cartons de couleur</a:t>
            </a:r>
          </a:p>
          <a:p>
            <a:pPr eaLnBrk="1" hangingPunct="1">
              <a:spcBef>
                <a:spcPct val="0"/>
              </a:spcBef>
              <a:buFont typeface="Wingdings" pitchFamily="2" charset="2"/>
              <a:buNone/>
            </a:pPr>
            <a:endParaRPr lang="fr-FR" smtClean="0"/>
          </a:p>
          <a:p>
            <a:pPr eaLnBrk="1" hangingPunct="1">
              <a:spcBef>
                <a:spcPct val="0"/>
              </a:spcBef>
              <a:buFont typeface="Wingdings" pitchFamily="2" charset="2"/>
              <a:buNone/>
            </a:pPr>
            <a:r>
              <a:rPr lang="fr-FR" i="1" smtClean="0"/>
              <a:t>Consigne : </a:t>
            </a:r>
          </a:p>
          <a:p>
            <a:pPr eaLnBrk="1" hangingPunct="1">
              <a:spcBef>
                <a:spcPct val="0"/>
              </a:spcBef>
              <a:buFont typeface="Wingdings" pitchFamily="2" charset="2"/>
              <a:buNone/>
            </a:pPr>
            <a:r>
              <a:rPr lang="fr-FR" smtClean="0"/>
              <a:t>Je vous distribue des cartons de 3 couleurs, rouge, vert et bleu. L’exercice est le suivant : ( slide suivante)</a:t>
            </a:r>
          </a:p>
        </p:txBody>
      </p:sp>
      <p:sp>
        <p:nvSpPr>
          <p:cNvPr id="10035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71280E-2D65-4F10-A525-4B96A30C955A}" type="slidenum">
              <a:rPr lang="fr-FR" smtClean="0"/>
              <a:pPr fontAlgn="base">
                <a:spcBef>
                  <a:spcPct val="0"/>
                </a:spcBef>
                <a:spcAft>
                  <a:spcPct val="0"/>
                </a:spcAft>
              </a:pPr>
              <a:t>12</a:t>
            </a:fld>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13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Je vous montre une question, et vous levez le carton qui correspond à la réponse que vous pensez être la bonne. </a:t>
            </a:r>
          </a:p>
          <a:p>
            <a:pPr eaLnBrk="1" hangingPunct="1">
              <a:spcBef>
                <a:spcPct val="0"/>
              </a:spcBef>
            </a:pPr>
            <a:r>
              <a:rPr lang="fr-FR" smtClean="0"/>
              <a:t>Par exemple, ici - lire la question- en Tunisie, combien de femmes déclarent avoir subi une forme de violence ? A votre avis ( vous levez le carton) </a:t>
            </a:r>
          </a:p>
          <a:p>
            <a:pPr eaLnBrk="1" hangingPunct="1">
              <a:spcBef>
                <a:spcPct val="0"/>
              </a:spcBef>
            </a:pPr>
            <a:endParaRPr lang="fr-FR" smtClean="0"/>
          </a:p>
          <a:p>
            <a:pPr eaLnBrk="1" hangingPunct="1">
              <a:spcBef>
                <a:spcPct val="0"/>
              </a:spcBef>
            </a:pPr>
            <a:r>
              <a:rPr lang="fr-FR" smtClean="0"/>
              <a:t>1 femme sur deux. </a:t>
            </a:r>
          </a:p>
          <a:p>
            <a:pPr eaLnBrk="1" hangingPunct="1">
              <a:spcBef>
                <a:spcPct val="0"/>
              </a:spcBef>
            </a:pPr>
            <a:endParaRPr lang="fr-FR" smtClean="0"/>
          </a:p>
          <a:p>
            <a:pPr eaLnBrk="1" hangingPunct="1">
              <a:spcBef>
                <a:spcPct val="0"/>
              </a:spcBef>
            </a:pPr>
            <a:r>
              <a:rPr lang="fr-FR" i="1" smtClean="0"/>
              <a:t>Information complémentaire</a:t>
            </a:r>
          </a:p>
          <a:p>
            <a:pPr eaLnBrk="1" hangingPunct="1">
              <a:spcBef>
                <a:spcPct val="0"/>
              </a:spcBef>
            </a:pPr>
            <a:endParaRPr lang="fr-FR" smtClean="0"/>
          </a:p>
          <a:p>
            <a:pPr eaLnBrk="1" hangingPunct="1">
              <a:spcBef>
                <a:spcPct val="0"/>
              </a:spcBef>
            </a:pPr>
            <a:r>
              <a:rPr lang="fr-FR" smtClean="0"/>
              <a:t>Dans l’enquête nationale sur la violence à l’égard des femmes en Tunisie menée en 2011 47.6% des femmes âgées de 18 à 64 ans ont déclaré</a:t>
            </a:r>
          </a:p>
          <a:p>
            <a:pPr eaLnBrk="1" hangingPunct="1">
              <a:spcBef>
                <a:spcPct val="0"/>
              </a:spcBef>
            </a:pPr>
            <a:r>
              <a:rPr lang="fr-FR" smtClean="0"/>
              <a:t>avoir subi au moins une des formes de violence durant leur vie. Il n’existe</a:t>
            </a:r>
          </a:p>
          <a:p>
            <a:pPr eaLnBrk="1" hangingPunct="1">
              <a:spcBef>
                <a:spcPct val="0"/>
              </a:spcBef>
            </a:pPr>
            <a:r>
              <a:rPr lang="fr-FR" smtClean="0"/>
              <a:t>pas de différence statistiquement significative entre le milieu urbain et le</a:t>
            </a:r>
          </a:p>
          <a:p>
            <a:pPr eaLnBrk="1" hangingPunct="1">
              <a:spcBef>
                <a:spcPct val="0"/>
              </a:spcBef>
            </a:pPr>
            <a:r>
              <a:rPr lang="fr-FR" smtClean="0"/>
              <a:t>milieu rural</a:t>
            </a:r>
          </a:p>
          <a:p>
            <a:pPr eaLnBrk="1" hangingPunct="1">
              <a:spcBef>
                <a:spcPct val="0"/>
              </a:spcBef>
            </a:pPr>
            <a:endParaRPr lang="fr-FR" smtClean="0"/>
          </a:p>
          <a:p>
            <a:pPr eaLnBrk="1" hangingPunct="1">
              <a:spcBef>
                <a:spcPct val="0"/>
              </a:spcBef>
            </a:pPr>
            <a:r>
              <a:rPr lang="fr-FR" smtClean="0"/>
              <a:t>C’est ce que l’on appelle la prévalence globale. </a:t>
            </a:r>
          </a:p>
          <a:p>
            <a:pPr eaLnBrk="1" hangingPunct="1">
              <a:spcBef>
                <a:spcPct val="0"/>
              </a:spcBef>
            </a:pPr>
            <a:endParaRPr lang="fr-FR" u="sng" smtClean="0"/>
          </a:p>
          <a:p>
            <a:pPr eaLnBrk="1" hangingPunct="1">
              <a:spcBef>
                <a:spcPct val="0"/>
              </a:spcBef>
            </a:pPr>
            <a:r>
              <a:rPr lang="fr-FR" u="sng" smtClean="0"/>
              <a:t>Objection : « Mais il y a aussi des hommes battus ». </a:t>
            </a:r>
          </a:p>
          <a:p>
            <a:pPr eaLnBrk="1" hangingPunct="1">
              <a:spcBef>
                <a:spcPct val="0"/>
              </a:spcBef>
            </a:pPr>
            <a:endParaRPr lang="fr-FR" u="sng" smtClean="0"/>
          </a:p>
          <a:p>
            <a:pPr eaLnBrk="1" hangingPunct="1">
              <a:spcBef>
                <a:spcPct val="0"/>
              </a:spcBef>
            </a:pPr>
            <a:r>
              <a:rPr lang="fr-FR" smtClean="0"/>
              <a:t>Oui, il arrive que des hommes soient victimes de violences sexuelles ou conjugales.</a:t>
            </a:r>
          </a:p>
          <a:p>
            <a:pPr eaLnBrk="1" hangingPunct="1">
              <a:spcBef>
                <a:spcPct val="0"/>
              </a:spcBef>
            </a:pPr>
            <a:r>
              <a:rPr lang="fr-FR" smtClean="0"/>
              <a:t>Cependant, leur nombre est très faible en comparaison de la proportion de femmes victimes de violences. Les hommes sont majoritairment victimes d’autres types de violences physiques ( agressions au couteau, meurtre…). Ce sont des violences graves qu’ils ne faut pas minimiser mais ce n’est pas l’objet de cette formation. </a:t>
            </a:r>
          </a:p>
          <a:p>
            <a:pPr eaLnBrk="1" hangingPunct="1">
              <a:spcBef>
                <a:spcPct val="0"/>
              </a:spcBef>
            </a:pPr>
            <a:endParaRPr lang="fr-FR" smtClean="0"/>
          </a:p>
          <a:p>
            <a:pPr eaLnBrk="1" hangingPunct="1">
              <a:spcBef>
                <a:spcPct val="0"/>
              </a:spcBef>
            </a:pPr>
            <a:r>
              <a:rPr lang="fr-FR" smtClean="0"/>
              <a:t>Quand on parle des violences de genre ou faites aux femmes, on parle de violences spécifiques qui touchent à 99% les femmes pour des raisons que nous allons expliquer plus loin. </a:t>
            </a:r>
          </a:p>
          <a:p>
            <a:pPr eaLnBrk="1" hangingPunct="1">
              <a:spcBef>
                <a:spcPct val="0"/>
              </a:spcBef>
            </a:pPr>
            <a:endParaRPr lang="fr-FR" smtClean="0"/>
          </a:p>
          <a:p>
            <a:pPr eaLnBrk="1" hangingPunct="1">
              <a:spcBef>
                <a:spcPct val="0"/>
              </a:spcBef>
            </a:pPr>
            <a:endParaRPr lang="fr-FR" smtClean="0"/>
          </a:p>
        </p:txBody>
      </p:sp>
      <p:sp>
        <p:nvSpPr>
          <p:cNvPr id="10138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C6DEA1-DA0C-4D67-A941-8BD564F69C82}" type="slidenum">
              <a:rPr lang="fr-FR" smtClean="0"/>
              <a:pPr fontAlgn="base">
                <a:spcBef>
                  <a:spcPct val="0"/>
                </a:spcBef>
                <a:spcAft>
                  <a:spcPct val="0"/>
                </a:spcAft>
              </a:pPr>
              <a:t>13</a:t>
            </a:fld>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24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L’ENVEFT (2011) trouve que la prévalence de la violence, par type dans la population féminine de 18 à 64 ans pendant toute la vie se répartit comme suit : violence physique vient en premier avec 31.7% des cas, suivi par la violence psychologique avec 28.9%, la violence sexuelle 15.7% et la violence économique avec 7.1% des cas</a:t>
            </a:r>
          </a:p>
          <a:p>
            <a:pPr eaLnBrk="1" hangingPunct="1">
              <a:spcBef>
                <a:spcPct val="0"/>
              </a:spcBef>
            </a:pPr>
            <a:endParaRPr lang="fr-FR" dirty="0" smtClean="0"/>
          </a:p>
          <a:p>
            <a:pPr eaLnBrk="1" hangingPunct="1">
              <a:spcBef>
                <a:spcPct val="0"/>
              </a:spcBef>
            </a:pPr>
            <a:endParaRPr lang="fr-FR" dirty="0" smtClean="0"/>
          </a:p>
          <a:p>
            <a:pPr eaLnBrk="1" hangingPunct="1">
              <a:spcBef>
                <a:spcPct val="0"/>
              </a:spcBef>
            </a:pPr>
            <a:r>
              <a:rPr lang="fr-FR" dirty="0" smtClean="0"/>
              <a:t>  informations complémentaires</a:t>
            </a:r>
          </a:p>
          <a:p>
            <a:pPr eaLnBrk="1" hangingPunct="1">
              <a:spcBef>
                <a:spcPct val="0"/>
              </a:spcBef>
            </a:pPr>
            <a:r>
              <a:rPr lang="fr-FR" dirty="0" smtClean="0"/>
              <a:t>Il est fréquent de voir que les différentes formes de violences coexistent par exemple en cas de viol il s’agit d’ une violence sexuelle, psychologique et physique mais la violence a ciblé en premier la sexualité.</a:t>
            </a:r>
          </a:p>
          <a:p>
            <a:pPr eaLnBrk="1" hangingPunct="1">
              <a:spcBef>
                <a:spcPct val="0"/>
              </a:spcBef>
            </a:pPr>
            <a:r>
              <a:rPr lang="fr-FR" dirty="0" smtClean="0"/>
              <a:t>La violence physique  qui touche l’intégrité corporelle est la plus répandue </a:t>
            </a:r>
          </a:p>
        </p:txBody>
      </p:sp>
      <p:sp>
        <p:nvSpPr>
          <p:cNvPr id="10240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F83FAE-F7D3-450B-A3F6-BB0E952EC4E0}" type="slidenum">
              <a:rPr lang="fr-FR" smtClean="0"/>
              <a:pPr fontAlgn="base">
                <a:spcBef>
                  <a:spcPct val="0"/>
                </a:spcBef>
                <a:spcAft>
                  <a:spcPct val="0"/>
                </a:spcAft>
              </a:pPr>
              <a:t>14</a:t>
            </a:fld>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34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L’ENVEFT a montré que le partenaire intime est l’auteur de la violence physique dans 47,2% des cas, de la violence psychologique dans 68.5% des cas, de la violence sexuelle dans 78.2% des cas et de la violence économique dans 77.9% des cas.</a:t>
            </a:r>
          </a:p>
          <a:p>
            <a:pPr eaLnBrk="1" hangingPunct="1">
              <a:spcBef>
                <a:spcPct val="0"/>
              </a:spcBef>
            </a:pPr>
            <a:r>
              <a:rPr lang="fr-FR" b="1" dirty="0" smtClean="0"/>
              <a:t> </a:t>
            </a:r>
            <a:endParaRPr lang="fr-FR" dirty="0" smtClean="0"/>
          </a:p>
          <a:p>
            <a:pPr eaLnBrk="1" hangingPunct="1">
              <a:spcBef>
                <a:spcPct val="0"/>
              </a:spcBef>
            </a:pPr>
            <a:endParaRPr lang="fr-FR" u="sng" dirty="0" smtClean="0"/>
          </a:p>
          <a:p>
            <a:pPr eaLnBrk="1" hangingPunct="1">
              <a:spcBef>
                <a:spcPct val="0"/>
              </a:spcBef>
            </a:pPr>
            <a:endParaRPr lang="fr-FR" u="sng" dirty="0" smtClean="0"/>
          </a:p>
          <a:p>
            <a:pPr eaLnBrk="1" hangingPunct="1">
              <a:spcBef>
                <a:spcPct val="0"/>
              </a:spcBef>
            </a:pPr>
            <a:r>
              <a:rPr lang="fr-FR" i="1" dirty="0" smtClean="0"/>
              <a:t>Information complémentaire</a:t>
            </a:r>
          </a:p>
          <a:p>
            <a:pPr eaLnBrk="1" hangingPunct="1">
              <a:spcBef>
                <a:spcPct val="0"/>
              </a:spcBef>
            </a:pPr>
            <a:endParaRPr lang="fr-FR" u="sng" dirty="0" smtClean="0"/>
          </a:p>
          <a:p>
            <a:pPr eaLnBrk="1" hangingPunct="1">
              <a:spcBef>
                <a:spcPct val="0"/>
              </a:spcBef>
            </a:pPr>
            <a:r>
              <a:rPr lang="fr-FR" u="sng" dirty="0" smtClean="0"/>
              <a:t>80 % des auteurs de violences sont issus de l’entourage direct de la victime donc XXX sont les conjoints de la victime. </a:t>
            </a:r>
          </a:p>
          <a:p>
            <a:pPr eaLnBrk="1" hangingPunct="1">
              <a:spcBef>
                <a:spcPct val="0"/>
              </a:spcBef>
            </a:pPr>
            <a:r>
              <a:rPr lang="fr-FR" dirty="0" smtClean="0"/>
              <a:t>En effet, il faut casser le mythe de la jeune femme qui se fait violer dans la rue à 2 heure du matin parce qu’elle est habillé en jupe. Cela peut arriver, mais c’est situation ne représente pas du tout la majorité des viols et des violences. </a:t>
            </a:r>
          </a:p>
          <a:p>
            <a:pPr eaLnBrk="1" hangingPunct="1">
              <a:spcBef>
                <a:spcPct val="0"/>
              </a:spcBef>
            </a:pPr>
            <a:endParaRPr lang="fr-FR" dirty="0" smtClean="0"/>
          </a:p>
          <a:p>
            <a:pPr eaLnBrk="1" hangingPunct="1">
              <a:spcBef>
                <a:spcPct val="0"/>
              </a:spcBef>
            </a:pPr>
            <a:r>
              <a:rPr lang="fr-FR" dirty="0" smtClean="0"/>
              <a:t>D’abord, il n’y a pas de lien entre le fait de s’habiller d’une certaine façon et le risque de violences</a:t>
            </a:r>
          </a:p>
          <a:p>
            <a:pPr eaLnBrk="1" hangingPunct="1">
              <a:spcBef>
                <a:spcPct val="0"/>
              </a:spcBef>
            </a:pPr>
            <a:r>
              <a:rPr lang="fr-FR" dirty="0" smtClean="0"/>
              <a:t>Ensuite, la majorité des auteurs sont connus de la victime et c’est aussi ce qui en fait un sujet aussi tabous dans la société. </a:t>
            </a:r>
          </a:p>
        </p:txBody>
      </p:sp>
      <p:sp>
        <p:nvSpPr>
          <p:cNvPr id="10342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F2E798-F59F-4F03-B276-919CB2AA9E1A}" type="slidenum">
              <a:rPr lang="fr-FR" smtClean="0"/>
              <a:pPr fontAlgn="base">
                <a:spcBef>
                  <a:spcPct val="0"/>
                </a:spcBef>
                <a:spcAft>
                  <a:spcPct val="0"/>
                </a:spcAft>
              </a:pPr>
              <a:t>15</a:t>
            </a:fld>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44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11.3% des femmes uniquement ont recours à des institutions en dehors du cadre familiale. </a:t>
            </a:r>
            <a:r>
              <a:rPr lang="fr-FR" b="1" dirty="0" smtClean="0"/>
              <a:t>la police dans 3.6% des cas</a:t>
            </a:r>
            <a:r>
              <a:rPr lang="fr-FR" dirty="0" smtClean="0"/>
              <a:t>, les ONG dans 5.4% des cas et les structures de santé dans 2.3% des cas.(ENVEFT)</a:t>
            </a:r>
          </a:p>
          <a:p>
            <a:pPr eaLnBrk="1" hangingPunct="1">
              <a:spcBef>
                <a:spcPct val="0"/>
              </a:spcBef>
            </a:pPr>
            <a:endParaRPr lang="fr-FR" dirty="0" smtClean="0"/>
          </a:p>
          <a:p>
            <a:pPr eaLnBrk="1" hangingPunct="1">
              <a:spcBef>
                <a:spcPct val="0"/>
              </a:spcBef>
            </a:pPr>
            <a:r>
              <a:rPr lang="fr-FR" i="1" dirty="0" smtClean="0"/>
              <a:t>Information complémentaire</a:t>
            </a:r>
            <a:endParaRPr lang="fr-FR" dirty="0" smtClean="0"/>
          </a:p>
          <a:p>
            <a:pPr eaLnBrk="1" hangingPunct="1">
              <a:spcBef>
                <a:spcPct val="0"/>
              </a:spcBef>
            </a:pPr>
            <a:endParaRPr lang="fr-FR" dirty="0" smtClean="0"/>
          </a:p>
          <a:p>
            <a:pPr eaLnBrk="1" hangingPunct="1">
              <a:spcBef>
                <a:spcPct val="0"/>
              </a:spcBef>
            </a:pPr>
            <a:r>
              <a:rPr lang="fr-FR" dirty="0" smtClean="0"/>
              <a:t>. (En France, c’est 9%). C’est très peu et ceci s’explique par plusieurs raisons comme on le verra tout à l’heure. </a:t>
            </a:r>
          </a:p>
          <a:p>
            <a:pPr eaLnBrk="1" hangingPunct="1">
              <a:spcBef>
                <a:spcPct val="0"/>
              </a:spcBef>
            </a:pPr>
            <a:r>
              <a:rPr lang="fr-FR" dirty="0" smtClean="0"/>
              <a:t>D’une part la victime connaît souvent son agresseur, d’autres part on peut questionner la qualité et la manière dont les services de police accueillent</a:t>
            </a:r>
          </a:p>
          <a:p>
            <a:pPr eaLnBrk="1" hangingPunct="1">
              <a:spcBef>
                <a:spcPct val="0"/>
              </a:spcBef>
            </a:pPr>
            <a:endParaRPr lang="fr-FR" dirty="0" smtClean="0"/>
          </a:p>
        </p:txBody>
      </p:sp>
      <p:sp>
        <p:nvSpPr>
          <p:cNvPr id="10445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8E9EEC-AE71-4808-B37A-5EAD152CF5C5}" type="slidenum">
              <a:rPr lang="fr-FR" smtClean="0"/>
              <a:pPr fontAlgn="base">
                <a:spcBef>
                  <a:spcPct val="0"/>
                </a:spcBef>
                <a:spcAft>
                  <a:spcPct val="0"/>
                </a:spcAft>
              </a:pPr>
              <a:t>16</a:t>
            </a:fld>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54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La Tunisie ne dispose pas d’une étude ayant évaluée le coût de la violence . plusieurs études estiment  que  le coût de la part du partenaire intime s’élève à  5% du PIB</a:t>
            </a:r>
          </a:p>
          <a:p>
            <a:pPr eaLnBrk="1" hangingPunct="1">
              <a:spcBef>
                <a:spcPct val="0"/>
              </a:spcBef>
            </a:pPr>
            <a:endParaRPr lang="fr-FR" b="1" smtClean="0"/>
          </a:p>
          <a:p>
            <a:pPr eaLnBrk="1" hangingPunct="1">
              <a:spcBef>
                <a:spcPct val="0"/>
              </a:spcBef>
            </a:pPr>
            <a:r>
              <a:rPr lang="fr-FR" b="1" smtClean="0"/>
              <a:t>Compléments d’informations</a:t>
            </a:r>
          </a:p>
          <a:p>
            <a:pPr eaLnBrk="1" hangingPunct="1">
              <a:spcBef>
                <a:spcPct val="0"/>
              </a:spcBef>
            </a:pPr>
            <a:endParaRPr lang="fr-FR" b="1" smtClean="0"/>
          </a:p>
          <a:p>
            <a:pPr eaLnBrk="1" hangingPunct="1">
              <a:spcBef>
                <a:spcPct val="0"/>
              </a:spcBef>
            </a:pPr>
            <a:r>
              <a:rPr lang="en-US" smtClean="0"/>
              <a:t>type of Violence                                            Cost in USD, billions            Cost in % of World GDP</a:t>
            </a:r>
            <a:endParaRPr lang="fr-FR" b="1" smtClean="0"/>
          </a:p>
          <a:p>
            <a:pPr eaLnBrk="1" hangingPunct="1">
              <a:spcBef>
                <a:spcPct val="0"/>
              </a:spcBef>
            </a:pPr>
            <a:r>
              <a:rPr lang="en-US" smtClean="0"/>
              <a:t>Intimate Partner Violence                                      4,423                                       5.18 </a:t>
            </a:r>
          </a:p>
          <a:p>
            <a:pPr eaLnBrk="1" hangingPunct="1">
              <a:spcBef>
                <a:spcPct val="0"/>
              </a:spcBef>
            </a:pPr>
            <a:r>
              <a:rPr lang="en-US" smtClean="0"/>
              <a:t>Reported Sexual Violence against Women                    66.7                                     0.078</a:t>
            </a:r>
          </a:p>
          <a:p>
            <a:pPr eaLnBrk="1" hangingPunct="1">
              <a:spcBef>
                <a:spcPct val="0"/>
              </a:spcBef>
            </a:pPr>
            <a:endParaRPr lang="en-US" b="1" smtClean="0"/>
          </a:p>
          <a:p>
            <a:pPr eaLnBrk="1" hangingPunct="1">
              <a:spcBef>
                <a:spcPct val="0"/>
              </a:spcBef>
            </a:pPr>
            <a:r>
              <a:rPr lang="fr-FR" smtClean="0"/>
              <a:t>(Benefits and  costs of the conflict and violence targets for the post 2015 mondial  development agenda . Anke Hoeffer , james Fearon)</a:t>
            </a:r>
            <a:endParaRPr lang="fr-FR" b="1" smtClean="0"/>
          </a:p>
        </p:txBody>
      </p:sp>
      <p:sp>
        <p:nvSpPr>
          <p:cNvPr id="10547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A49C04-10B7-4ADE-B44F-4C52C2C819B0}" type="slidenum">
              <a:rPr lang="fr-FR" smtClean="0"/>
              <a:pPr fontAlgn="base">
                <a:spcBef>
                  <a:spcPct val="0"/>
                </a:spcBef>
                <a:spcAft>
                  <a:spcPct val="0"/>
                </a:spcAft>
              </a:pPr>
              <a:t>17</a:t>
            </a:fld>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64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fr-FR" smtClean="0"/>
              <a:t>Ça va pour les chiffres ? Des questions? </a:t>
            </a:r>
          </a:p>
          <a:p>
            <a:pPr eaLnBrk="1" hangingPunct="1">
              <a:spcBef>
                <a:spcPct val="0"/>
              </a:spcBef>
              <a:buFont typeface="Wingdings" pitchFamily="2" charset="2"/>
              <a:buNone/>
            </a:pPr>
            <a:endParaRPr lang="fr-FR" smtClean="0"/>
          </a:p>
          <a:p>
            <a:pPr eaLnBrk="1" hangingPunct="1">
              <a:spcBef>
                <a:spcPct val="0"/>
              </a:spcBef>
              <a:buFont typeface="Wingdings" pitchFamily="2" charset="2"/>
              <a:buNone/>
            </a:pPr>
            <a:r>
              <a:rPr lang="fr-FR" smtClean="0"/>
              <a:t>Maintenant, passons à la définition des violences faites aux femmes dans la loi. On l’a vu tout à l’heure, en 2017, la Tunisie a adopté une loi intégrale sur les violences faites aux femmes et aux filles. Cette loi définit de façon précise ce que sont les violences faites aux femmes. </a:t>
            </a:r>
          </a:p>
          <a:p>
            <a:pPr eaLnBrk="1" hangingPunct="1">
              <a:spcBef>
                <a:spcPct val="0"/>
              </a:spcBef>
              <a:buFont typeface="Wingdings" pitchFamily="2" charset="2"/>
              <a:buNone/>
            </a:pPr>
            <a:endParaRPr lang="fr-FR" smtClean="0"/>
          </a:p>
          <a:p>
            <a:pPr eaLnBrk="1" hangingPunct="1">
              <a:spcBef>
                <a:spcPct val="0"/>
              </a:spcBef>
              <a:buFont typeface="Wingdings" pitchFamily="2" charset="2"/>
              <a:buNone/>
            </a:pPr>
            <a:r>
              <a:rPr lang="fr-FR" smtClean="0"/>
              <a:t>Je vous propose que l’on devine ensemble ce qu’il y a dans la loi. Pour ceci, voici une technique facile. </a:t>
            </a:r>
          </a:p>
          <a:p>
            <a:pPr eaLnBrk="1" hangingPunct="1">
              <a:spcBef>
                <a:spcPct val="0"/>
              </a:spcBef>
              <a:buFont typeface="Wingdings" pitchFamily="2" charset="2"/>
              <a:buNone/>
            </a:pPr>
            <a:endParaRPr lang="fr-FR" smtClean="0"/>
          </a:p>
        </p:txBody>
      </p:sp>
      <p:sp>
        <p:nvSpPr>
          <p:cNvPr id="10650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1CD3F7-B39B-47EE-805A-31223E8D2A56}" type="slidenum">
              <a:rPr lang="fr-FR" smtClean="0"/>
              <a:pPr fontAlgn="base">
                <a:spcBef>
                  <a:spcPct val="0"/>
                </a:spcBef>
                <a:spcAft>
                  <a:spcPct val="0"/>
                </a:spcAft>
              </a:pPr>
              <a:t>18</a:t>
            </a:fld>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75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Pour deviner ce qu’il y a dans la loi, on peut se poser 3 questions : </a:t>
            </a:r>
          </a:p>
          <a:p>
            <a:pPr eaLnBrk="1" hangingPunct="1">
              <a:spcBef>
                <a:spcPct val="0"/>
              </a:spcBef>
            </a:pPr>
            <a:endParaRPr lang="fr-FR" dirty="0" smtClean="0"/>
          </a:p>
          <a:p>
            <a:pPr eaLnBrk="1" hangingPunct="1">
              <a:spcBef>
                <a:spcPct val="0"/>
              </a:spcBef>
            </a:pPr>
            <a:r>
              <a:rPr lang="fr-FR" dirty="0" smtClean="0"/>
              <a:t>Qui est concerné par la loi ? </a:t>
            </a:r>
            <a:r>
              <a:rPr lang="fr-FR" i="1" dirty="0" smtClean="0"/>
              <a:t>Faire apparaître le Qui sur le power point</a:t>
            </a:r>
          </a:p>
          <a:p>
            <a:pPr eaLnBrk="1" hangingPunct="1">
              <a:spcBef>
                <a:spcPct val="0"/>
              </a:spcBef>
            </a:pPr>
            <a:r>
              <a:rPr lang="fr-FR" dirty="0" smtClean="0"/>
              <a:t>A votre avis ? </a:t>
            </a:r>
            <a:r>
              <a:rPr lang="fr-FR" i="1" dirty="0" smtClean="0"/>
              <a:t>Donner la parole à la salle</a:t>
            </a:r>
          </a:p>
          <a:p>
            <a:pPr eaLnBrk="1" hangingPunct="1">
              <a:spcBef>
                <a:spcPct val="0"/>
              </a:spcBef>
            </a:pPr>
            <a:r>
              <a:rPr lang="fr-FR" dirty="0" smtClean="0"/>
              <a:t>Les femmes et les filles de façon spécifique.</a:t>
            </a:r>
          </a:p>
          <a:p>
            <a:pPr eaLnBrk="1" hangingPunct="1">
              <a:spcBef>
                <a:spcPct val="0"/>
              </a:spcBef>
            </a:pPr>
            <a:endParaRPr lang="fr-FR" dirty="0" smtClean="0"/>
          </a:p>
          <a:p>
            <a:pPr eaLnBrk="1" hangingPunct="1">
              <a:spcBef>
                <a:spcPct val="0"/>
              </a:spcBef>
            </a:pPr>
            <a:r>
              <a:rPr lang="fr-FR" dirty="0" smtClean="0"/>
              <a:t>Quels sont les actes de violences qui sont incluent dans la loi? </a:t>
            </a:r>
            <a:r>
              <a:rPr lang="fr-FR" i="1" dirty="0" smtClean="0"/>
              <a:t>Faire apparaître le Quoi sur le power point</a:t>
            </a:r>
          </a:p>
          <a:p>
            <a:pPr eaLnBrk="1" hangingPunct="1">
              <a:spcBef>
                <a:spcPct val="0"/>
              </a:spcBef>
            </a:pPr>
            <a:r>
              <a:rPr lang="fr-FR" dirty="0" smtClean="0"/>
              <a:t>Donner moi des exemples : viols, agressions sexuelles, </a:t>
            </a:r>
            <a:r>
              <a:rPr lang="fr-FR" i="1" dirty="0" smtClean="0"/>
              <a:t>….</a:t>
            </a:r>
          </a:p>
          <a:p>
            <a:pPr eaLnBrk="1" hangingPunct="1">
              <a:spcBef>
                <a:spcPct val="0"/>
              </a:spcBef>
            </a:pPr>
            <a:r>
              <a:rPr lang="fr-FR" dirty="0" smtClean="0"/>
              <a:t>En fait la loi propose 4 types de violences : les violences physiques, psychologiques, sexuelles et économiques </a:t>
            </a:r>
          </a:p>
          <a:p>
            <a:pPr eaLnBrk="1" hangingPunct="1">
              <a:spcBef>
                <a:spcPct val="0"/>
              </a:spcBef>
            </a:pPr>
            <a:endParaRPr lang="fr-FR" dirty="0" smtClean="0"/>
          </a:p>
          <a:p>
            <a:pPr eaLnBrk="1" hangingPunct="1">
              <a:spcBef>
                <a:spcPct val="0"/>
              </a:spcBef>
            </a:pPr>
            <a:r>
              <a:rPr lang="fr-FR" dirty="0" smtClean="0"/>
              <a:t>Enfin, où ont lieu ces violences? </a:t>
            </a:r>
            <a:r>
              <a:rPr lang="fr-FR" i="1" dirty="0" smtClean="0"/>
              <a:t>Faire apparaître le Où sur le power point</a:t>
            </a:r>
          </a:p>
          <a:p>
            <a:pPr eaLnBrk="1" hangingPunct="1">
              <a:spcBef>
                <a:spcPct val="0"/>
              </a:spcBef>
            </a:pPr>
            <a:r>
              <a:rPr lang="fr-FR" dirty="0" smtClean="0"/>
              <a:t>Dans la sphère privé, intime mais aussi dans l’espace public par exemple dans la rue </a:t>
            </a:r>
          </a:p>
          <a:p>
            <a:pPr eaLnBrk="1" hangingPunct="1">
              <a:spcBef>
                <a:spcPct val="0"/>
              </a:spcBef>
            </a:pPr>
            <a:endParaRPr lang="fr-FR" dirty="0" smtClean="0"/>
          </a:p>
          <a:p>
            <a:pPr eaLnBrk="1" hangingPunct="1">
              <a:spcBef>
                <a:spcPct val="0"/>
              </a:spcBef>
            </a:pPr>
            <a:endParaRPr lang="fr-FR" dirty="0" smtClean="0"/>
          </a:p>
          <a:p>
            <a:pPr eaLnBrk="1" hangingPunct="1">
              <a:spcBef>
                <a:spcPct val="0"/>
              </a:spcBef>
            </a:pPr>
            <a:endParaRPr lang="fr-FR" dirty="0" smtClean="0"/>
          </a:p>
          <a:p>
            <a:pPr eaLnBrk="1" hangingPunct="1">
              <a:spcBef>
                <a:spcPct val="0"/>
              </a:spcBef>
            </a:pPr>
            <a:endParaRPr lang="fr-FR" dirty="0" smtClean="0"/>
          </a:p>
        </p:txBody>
      </p:sp>
      <p:sp>
        <p:nvSpPr>
          <p:cNvPr id="10752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001714-34E5-448C-BDC8-86B24BDD29B8}" type="slidenum">
              <a:rPr lang="fr-FR" smtClean="0"/>
              <a:pPr fontAlgn="base">
                <a:spcBef>
                  <a:spcPct val="0"/>
                </a:spcBef>
                <a:spcAft>
                  <a:spcPct val="0"/>
                </a:spcAft>
              </a:pPr>
              <a:t>19</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buFont typeface="Wingdings" charset="2"/>
              <a:buNone/>
              <a:defRPr/>
            </a:pPr>
            <a:r>
              <a:rPr lang="fr-FR" b="1" u="sng" dirty="0" smtClean="0"/>
              <a:t>15 minutes </a:t>
            </a:r>
          </a:p>
          <a:p>
            <a:pPr eaLnBrk="1" fontAlgn="auto" hangingPunct="1">
              <a:spcBef>
                <a:spcPts val="0"/>
              </a:spcBef>
              <a:spcAft>
                <a:spcPts val="0"/>
              </a:spcAft>
              <a:buFont typeface="Wingdings" charset="2"/>
              <a:buNone/>
              <a:defRPr/>
            </a:pPr>
            <a:endParaRPr lang="fr-FR" b="1" u="sng" dirty="0" smtClean="0"/>
          </a:p>
          <a:p>
            <a:pPr eaLnBrk="1" fontAlgn="auto" hangingPunct="1">
              <a:spcBef>
                <a:spcPts val="0"/>
              </a:spcBef>
              <a:spcAft>
                <a:spcPts val="0"/>
              </a:spcAft>
              <a:buFont typeface="Wingdings" charset="2"/>
              <a:buNone/>
              <a:defRPr/>
            </a:pPr>
            <a:r>
              <a:rPr lang="fr-FR" dirty="0" smtClean="0"/>
              <a:t>On va commencer par un petit exercice historique sur l’évolution du droit en matière de lutte contre les violences faites aux femmes. </a:t>
            </a:r>
          </a:p>
          <a:p>
            <a:pPr eaLnBrk="1" fontAlgn="auto" hangingPunct="1">
              <a:spcBef>
                <a:spcPts val="0"/>
              </a:spcBef>
              <a:spcAft>
                <a:spcPts val="0"/>
              </a:spcAft>
              <a:buFont typeface="Wingdings" charset="2"/>
              <a:buNone/>
              <a:defRPr/>
            </a:pPr>
            <a:r>
              <a:rPr lang="fr-FR" dirty="0" smtClean="0"/>
              <a:t>Je vous distribue une frise chronologique à remplir. </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Distribuer la frise papier</a:t>
            </a:r>
          </a:p>
          <a:p>
            <a:pPr marL="171450" indent="-171450" eaLnBrk="1" fontAlgn="auto" hangingPunct="1">
              <a:spcBef>
                <a:spcPts val="0"/>
              </a:spcBef>
              <a:spcAft>
                <a:spcPts val="0"/>
              </a:spcAft>
              <a:buFontTx/>
              <a:buChar char="•"/>
              <a:defRPr/>
            </a:pPr>
            <a:endParaRPr lang="fr-FR" dirty="0" smtClean="0"/>
          </a:p>
          <a:p>
            <a:pPr eaLnBrk="1" fontAlgn="auto" hangingPunct="1">
              <a:spcBef>
                <a:spcPts val="0"/>
              </a:spcBef>
              <a:spcAft>
                <a:spcPts val="0"/>
              </a:spcAft>
              <a:defRPr/>
            </a:pPr>
            <a:r>
              <a:rPr lang="fr-FR" i="1" dirty="0" smtClean="0"/>
              <a:t>Consigne : </a:t>
            </a:r>
          </a:p>
          <a:p>
            <a:pPr eaLnBrk="1" fontAlgn="auto" hangingPunct="1">
              <a:spcBef>
                <a:spcPts val="0"/>
              </a:spcBef>
              <a:spcAft>
                <a:spcPts val="0"/>
              </a:spcAft>
              <a:defRPr/>
            </a:pPr>
            <a:r>
              <a:rPr lang="fr-FR" dirty="0" smtClean="0"/>
              <a:t>Vous devez compléter la fiche avec la date correspondant à l’événement. Par exemple : Code du statut personnel ? 1956</a:t>
            </a:r>
          </a:p>
          <a:p>
            <a:pPr eaLnBrk="1" fontAlgn="auto" hangingPunct="1">
              <a:spcBef>
                <a:spcPts val="0"/>
              </a:spcBef>
              <a:spcAft>
                <a:spcPts val="0"/>
              </a:spcAft>
              <a:defRPr/>
            </a:pPr>
            <a:r>
              <a:rPr lang="fr-FR" dirty="0" smtClean="0"/>
              <a:t>Je vous donne 5 minutes</a:t>
            </a:r>
          </a:p>
          <a:p>
            <a:pPr eaLnBrk="1" fontAlgn="auto" hangingPunct="1">
              <a:spcBef>
                <a:spcPts val="0"/>
              </a:spcBef>
              <a:spcAft>
                <a:spcPts val="0"/>
              </a:spcAft>
              <a:defRPr/>
            </a:pPr>
            <a:r>
              <a:rPr lang="fr-FR" dirty="0" smtClean="0"/>
              <a:t>C’est bon vous avez terminé? Alors on va voir ensemble les réponses à l’exercice</a:t>
            </a:r>
          </a:p>
          <a:p>
            <a:pPr eaLnBrk="1" fontAlgn="auto" hangingPunct="1">
              <a:spcBef>
                <a:spcPts val="0"/>
              </a:spcBef>
              <a:spcAft>
                <a:spcPts val="0"/>
              </a:spcAft>
              <a:defRPr/>
            </a:pPr>
            <a:endParaRPr lang="fr-FR" dirty="0" smtClean="0"/>
          </a:p>
          <a:p>
            <a:pPr eaLnBrk="1" fontAlgn="auto" hangingPunct="1">
              <a:spcBef>
                <a:spcPts val="0"/>
              </a:spcBef>
              <a:spcAft>
                <a:spcPts val="0"/>
              </a:spcAft>
              <a:buFont typeface="Wingdings" charset="2"/>
              <a:buNone/>
              <a:defRPr/>
            </a:pPr>
            <a:r>
              <a:rPr lang="fr-FR" dirty="0" smtClean="0"/>
              <a:t>Afficher les </a:t>
            </a:r>
            <a:r>
              <a:rPr lang="fr-FR" dirty="0" err="1" smtClean="0"/>
              <a:t>slides</a:t>
            </a:r>
            <a:r>
              <a:rPr lang="fr-FR" dirty="0" smtClean="0"/>
              <a:t> avec chaque date et commenter rapidement chacune des dates sans entrer dans le détails. </a:t>
            </a:r>
          </a:p>
          <a:p>
            <a:pPr eaLnBrk="1" fontAlgn="auto" hangingPunct="1">
              <a:spcBef>
                <a:spcPts val="0"/>
              </a:spcBef>
              <a:spcAft>
                <a:spcPts val="0"/>
              </a:spcAft>
              <a:buFont typeface="Wingdings" charset="2"/>
              <a:buNone/>
              <a:defRPr/>
            </a:pPr>
            <a:endParaRPr lang="fr-FR" dirty="0" smtClean="0"/>
          </a:p>
          <a:p>
            <a:pPr eaLnBrk="1" fontAlgn="auto" hangingPunct="1">
              <a:spcBef>
                <a:spcPts val="0"/>
              </a:spcBef>
              <a:spcAft>
                <a:spcPts val="0"/>
              </a:spcAft>
              <a:buFont typeface="Wingdings" charset="2"/>
              <a:buNone/>
              <a:defRPr/>
            </a:pPr>
            <a:endParaRPr lang="fr-FR" dirty="0" smtClean="0"/>
          </a:p>
        </p:txBody>
      </p:sp>
      <p:sp>
        <p:nvSpPr>
          <p:cNvPr id="9011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DBB273-B53B-4741-8703-B1475C64CA30}" type="slidenum">
              <a:rPr lang="fr-FR" smtClean="0"/>
              <a:pPr fontAlgn="base">
                <a:spcBef>
                  <a:spcPct val="0"/>
                </a:spcBef>
                <a:spcAft>
                  <a:spcPct val="0"/>
                </a:spcAft>
              </a:pPr>
              <a:t>2</a:t>
            </a:fld>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85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Je vous propose de découvrir la définition telle qu’elle est inscrite dans la loi </a:t>
            </a:r>
          </a:p>
          <a:p>
            <a:pPr eaLnBrk="1" hangingPunct="1">
              <a:spcBef>
                <a:spcPct val="0"/>
              </a:spcBef>
            </a:pPr>
            <a:r>
              <a:rPr lang="fr-FR" smtClean="0"/>
              <a:t>la définition des violences telles qu’elle est inscrite dans la loi  </a:t>
            </a:r>
          </a:p>
          <a:p>
            <a:pPr eaLnBrk="1" hangingPunct="1">
              <a:spcBef>
                <a:spcPct val="0"/>
              </a:spcBef>
            </a:pPr>
            <a:r>
              <a:rPr lang="fr-FR" i="1" smtClean="0"/>
              <a:t>Faire apparaître la définition </a:t>
            </a:r>
          </a:p>
          <a:p>
            <a:pPr eaLnBrk="1" hangingPunct="1">
              <a:spcBef>
                <a:spcPct val="0"/>
              </a:spcBef>
            </a:pPr>
            <a:r>
              <a:rPr lang="fr-FR" i="1" smtClean="0"/>
              <a:t>Laisser le temps de lire, et lire à haute voix </a:t>
            </a:r>
          </a:p>
          <a:p>
            <a:pPr eaLnBrk="1" hangingPunct="1">
              <a:spcBef>
                <a:spcPct val="0"/>
              </a:spcBef>
            </a:pPr>
            <a:r>
              <a:rPr lang="fr-FR" i="1" smtClean="0"/>
              <a:t>Faire disparaître la définition </a:t>
            </a:r>
          </a:p>
          <a:p>
            <a:pPr eaLnBrk="1" hangingPunct="1">
              <a:spcBef>
                <a:spcPct val="0"/>
              </a:spcBef>
            </a:pPr>
            <a:endParaRPr lang="fr-FR" i="1" smtClean="0"/>
          </a:p>
          <a:p>
            <a:pPr eaLnBrk="1" hangingPunct="1">
              <a:spcBef>
                <a:spcPct val="0"/>
              </a:spcBef>
            </a:pPr>
            <a:r>
              <a:rPr lang="fr-FR" smtClean="0"/>
              <a:t>C’est bon vous l’avez lu? Alors maintenant on va faire un petit test pour voir si vous avez retenu ! </a:t>
            </a:r>
          </a:p>
          <a:p>
            <a:pPr eaLnBrk="1" hangingPunct="1">
              <a:spcBef>
                <a:spcPct val="0"/>
              </a:spcBef>
            </a:pPr>
            <a:r>
              <a:rPr lang="fr-FR" i="1" smtClean="0"/>
              <a:t>Distribuer la définition à trous aux stagiaires </a:t>
            </a:r>
          </a:p>
          <a:p>
            <a:pPr eaLnBrk="1" hangingPunct="1">
              <a:spcBef>
                <a:spcPct val="0"/>
              </a:spcBef>
            </a:pPr>
            <a:endParaRPr lang="fr-FR" i="1" smtClean="0"/>
          </a:p>
          <a:p>
            <a:pPr eaLnBrk="1" hangingPunct="1">
              <a:spcBef>
                <a:spcPct val="0"/>
              </a:spcBef>
            </a:pPr>
            <a:r>
              <a:rPr lang="fr-FR" i="1" smtClean="0"/>
              <a:t>Consigne  : </a:t>
            </a:r>
          </a:p>
          <a:p>
            <a:pPr eaLnBrk="1" hangingPunct="1">
              <a:spcBef>
                <a:spcPct val="0"/>
              </a:spcBef>
            </a:pPr>
            <a:r>
              <a:rPr lang="fr-FR" smtClean="0"/>
              <a:t>Je vous distribue la définition des violences avec des mots manquants. Trouver le mot et écrivez le sur le texte. Par exemple…</a:t>
            </a:r>
          </a:p>
          <a:p>
            <a:pPr eaLnBrk="1" hangingPunct="1">
              <a:spcBef>
                <a:spcPct val="0"/>
              </a:spcBef>
            </a:pPr>
            <a:endParaRPr lang="fr-FR" smtClean="0"/>
          </a:p>
          <a:p>
            <a:pPr eaLnBrk="1" hangingPunct="1">
              <a:spcBef>
                <a:spcPct val="0"/>
              </a:spcBef>
            </a:pPr>
            <a:r>
              <a:rPr lang="fr-FR" smtClean="0"/>
              <a:t>C’est bon, tout le monde à compris? </a:t>
            </a:r>
          </a:p>
        </p:txBody>
      </p:sp>
      <p:sp>
        <p:nvSpPr>
          <p:cNvPr id="1085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8FD3D3-2B91-4C51-A364-1A57B9492AB6}" type="slidenum">
              <a:rPr lang="fr-FR" smtClean="0"/>
              <a:pPr fontAlgn="base">
                <a:spcBef>
                  <a:spcPct val="0"/>
                </a:spcBef>
                <a:spcAft>
                  <a:spcPct val="0"/>
                </a:spcAft>
              </a:pPr>
              <a:t>20</a:t>
            </a:fld>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095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2057400" lvl="4" indent="-228600" eaLnBrk="1" hangingPunct="1">
              <a:spcBef>
                <a:spcPct val="0"/>
              </a:spcBef>
              <a:buFont typeface="Wingdings" pitchFamily="2" charset="2"/>
              <a:buNone/>
            </a:pPr>
            <a:endParaRPr lang="fr-FR" smtClean="0"/>
          </a:p>
          <a:p>
            <a:pPr eaLnBrk="1" hangingPunct="1">
              <a:spcBef>
                <a:spcPct val="0"/>
              </a:spcBef>
            </a:pPr>
            <a:r>
              <a:rPr lang="fr-FR" smtClean="0"/>
              <a:t>Nous allons maintenant voir à quoi correspondent les différents types de violences tels que définis dans la loi ( notamment).</a:t>
            </a:r>
          </a:p>
          <a:p>
            <a:pPr eaLnBrk="1" hangingPunct="1">
              <a:spcBef>
                <a:spcPct val="0"/>
              </a:spcBef>
            </a:pPr>
            <a:endParaRPr lang="fr-FR" smtClean="0"/>
          </a:p>
          <a:p>
            <a:pPr eaLnBrk="1" hangingPunct="1">
              <a:spcBef>
                <a:spcPct val="0"/>
              </a:spcBef>
            </a:pPr>
            <a:r>
              <a:rPr lang="fr-FR" i="1" smtClean="0"/>
              <a:t>Préparer 5 feuilles de paper board avec le nom de chaque type de violences : économique, psychologique,  physique, sexuelle et AUTRES et les coller sur le mur ou les mettre par terre.</a:t>
            </a:r>
          </a:p>
          <a:p>
            <a:pPr eaLnBrk="1" hangingPunct="1">
              <a:spcBef>
                <a:spcPct val="0"/>
              </a:spcBef>
            </a:pPr>
            <a:r>
              <a:rPr lang="fr-FR" i="1" smtClean="0"/>
              <a:t>Distribuer des post it. </a:t>
            </a:r>
            <a:br>
              <a:rPr lang="fr-FR" i="1" smtClean="0"/>
            </a:br>
            <a:endParaRPr lang="fr-FR" i="1" smtClean="0"/>
          </a:p>
          <a:p>
            <a:pPr eaLnBrk="1" hangingPunct="1">
              <a:spcBef>
                <a:spcPct val="0"/>
              </a:spcBef>
            </a:pPr>
            <a:r>
              <a:rPr lang="fr-FR" smtClean="0"/>
              <a:t>On va faire un exercice. Vous allez écrire sur un post it des exemples d’actes de violences à l’encontre des femmes et venir le placer sur la feuille dans le type qui vous semble correspondre. Par exemple, j’écris  « viol » sur mon post it et je le colle dans sur la feuille «  Violence sexuelle ». </a:t>
            </a:r>
          </a:p>
          <a:p>
            <a:pPr eaLnBrk="1" hangingPunct="1">
              <a:spcBef>
                <a:spcPct val="0"/>
              </a:spcBef>
            </a:pPr>
            <a:endParaRPr lang="fr-FR" smtClean="0"/>
          </a:p>
          <a:p>
            <a:pPr eaLnBrk="1" hangingPunct="1">
              <a:spcBef>
                <a:spcPct val="0"/>
              </a:spcBef>
            </a:pPr>
            <a:r>
              <a:rPr lang="fr-FR" smtClean="0"/>
              <a:t>Je vous donne 5 minutes. </a:t>
            </a:r>
          </a:p>
          <a:p>
            <a:pPr eaLnBrk="1" hangingPunct="1">
              <a:spcBef>
                <a:spcPct val="0"/>
              </a:spcBef>
            </a:pPr>
            <a:endParaRPr lang="fr-FR" smtClean="0"/>
          </a:p>
          <a:p>
            <a:pPr eaLnBrk="1" hangingPunct="1">
              <a:spcBef>
                <a:spcPct val="0"/>
              </a:spcBef>
            </a:pPr>
            <a:r>
              <a:rPr lang="fr-FR" smtClean="0"/>
              <a:t>Une fois les post it collés, débriefer avec le groupe autour des feuilles. Pour « Autres »- voir ce qui a été collé et les faire deviner à quelles types de violences cela correspond. </a:t>
            </a:r>
          </a:p>
          <a:p>
            <a:pPr eaLnBrk="1" hangingPunct="1">
              <a:spcBef>
                <a:spcPct val="0"/>
              </a:spcBef>
            </a:pPr>
            <a:endParaRPr lang="fr-FR" smtClean="0"/>
          </a:p>
          <a:p>
            <a:pPr eaLnBrk="1" hangingPunct="1">
              <a:spcBef>
                <a:spcPct val="0"/>
              </a:spcBef>
            </a:pPr>
            <a:r>
              <a:rPr lang="fr-FR" smtClean="0"/>
              <a:t>Violences politiques : AHLEM PEUX TU NOUS DONNER LA DÉFINITION? </a:t>
            </a:r>
          </a:p>
          <a:p>
            <a:pPr marL="2057400" lvl="4" indent="-228600" eaLnBrk="1" hangingPunct="1">
              <a:spcBef>
                <a:spcPct val="0"/>
              </a:spcBef>
              <a:buFont typeface="Wingdings" pitchFamily="2" charset="2"/>
              <a:buNone/>
            </a:pPr>
            <a:endParaRPr lang="fr-FR" smtClean="0"/>
          </a:p>
        </p:txBody>
      </p:sp>
      <p:sp>
        <p:nvSpPr>
          <p:cNvPr id="10957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C319EC-BE1E-4920-8FB4-D529A92EF403}" type="slidenum">
              <a:rPr lang="fr-FR" smtClean="0"/>
              <a:pPr fontAlgn="base">
                <a:spcBef>
                  <a:spcPct val="0"/>
                </a:spcBef>
                <a:spcAft>
                  <a:spcPct val="0"/>
                </a:spcAft>
              </a:pPr>
              <a:t>21</a:t>
            </a:fld>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05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Si on récapitule, on a bien 5 types de violences : physiques, psychologiques, sexuelles, économiques et politiques.    </a:t>
            </a:r>
          </a:p>
          <a:p>
            <a:pPr eaLnBrk="1" hangingPunct="1">
              <a:spcBef>
                <a:spcPct val="0"/>
              </a:spcBef>
            </a:pPr>
            <a:endParaRPr lang="fr-FR" smtClean="0"/>
          </a:p>
          <a:p>
            <a:pPr eaLnBrk="1" hangingPunct="1">
              <a:spcBef>
                <a:spcPct val="0"/>
              </a:spcBef>
            </a:pPr>
            <a:r>
              <a:rPr lang="fr-FR" smtClean="0"/>
              <a:t>NB</a:t>
            </a:r>
          </a:p>
          <a:p>
            <a:pPr eaLnBrk="1" hangingPunct="1">
              <a:spcBef>
                <a:spcPct val="0"/>
              </a:spcBef>
            </a:pPr>
            <a:r>
              <a:rPr lang="fr-FR" b="1" smtClean="0"/>
              <a:t> </a:t>
            </a:r>
            <a:endParaRPr lang="fr-FR" smtClean="0"/>
          </a:p>
          <a:p>
            <a:pPr eaLnBrk="1" hangingPunct="1">
              <a:spcBef>
                <a:spcPct val="0"/>
              </a:spcBef>
            </a:pPr>
            <a:r>
              <a:rPr lang="fr-FR" b="1" smtClean="0"/>
              <a:t>-Violence politique :</a:t>
            </a:r>
            <a:r>
              <a:rPr lang="fr-FR" smtClean="0"/>
              <a:t> toute violence ou pratique visant à priver la femme ou lui entraver l’exercice de toute activité partisane ou politique ou associative ou tout droit ou liberté fondamentale fondée sur la discrimination entre les sexes. </a:t>
            </a:r>
          </a:p>
          <a:p>
            <a:pPr eaLnBrk="1" hangingPunct="1">
              <a:spcBef>
                <a:spcPct val="0"/>
              </a:spcBef>
            </a:pPr>
            <a:endParaRPr lang="fr-FR" smtClean="0"/>
          </a:p>
        </p:txBody>
      </p:sp>
      <p:sp>
        <p:nvSpPr>
          <p:cNvPr id="11059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A667CE-4AE6-46DF-AB7F-82916651EB2A}" type="slidenum">
              <a:rPr lang="fr-FR" smtClean="0"/>
              <a:pPr fontAlgn="base">
                <a:spcBef>
                  <a:spcPct val="0"/>
                </a:spcBef>
                <a:spcAft>
                  <a:spcPct val="0"/>
                </a:spcAft>
              </a:pPr>
              <a:t>22</a:t>
            </a:fld>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buFont typeface="Wingdings" charset="2"/>
              <a:buNone/>
              <a:defRPr/>
            </a:pPr>
            <a:r>
              <a:rPr lang="fr-FR" dirty="0" smtClean="0"/>
              <a:t>Maintenant, nous allons travailler sur les mécanismes de la violence. Pour les comprendre, comment fonctionne la violence, à qui peut-on demander à votre avis? </a:t>
            </a:r>
          </a:p>
          <a:p>
            <a:pPr eaLnBrk="1" fontAlgn="auto" hangingPunct="1">
              <a:spcBef>
                <a:spcPts val="0"/>
              </a:spcBef>
              <a:spcAft>
                <a:spcPts val="0"/>
              </a:spcAft>
              <a:buFont typeface="Wingdings" charset="2"/>
              <a:buNone/>
              <a:defRPr/>
            </a:pPr>
            <a:r>
              <a:rPr lang="fr-FR" dirty="0" smtClean="0"/>
              <a:t>A la victime? </a:t>
            </a:r>
          </a:p>
          <a:p>
            <a:pPr eaLnBrk="1" fontAlgn="auto" hangingPunct="1">
              <a:spcBef>
                <a:spcPts val="0"/>
              </a:spcBef>
              <a:spcAft>
                <a:spcPts val="0"/>
              </a:spcAft>
              <a:buFont typeface="Wingdings" charset="2"/>
              <a:buNone/>
              <a:defRPr/>
            </a:pPr>
            <a:r>
              <a:rPr lang="fr-FR" dirty="0" smtClean="0"/>
              <a:t>Et bien non, on va regarder du coté de l’agresseur. </a:t>
            </a:r>
          </a:p>
          <a:p>
            <a:pPr eaLnBrk="1" fontAlgn="auto" hangingPunct="1">
              <a:spcBef>
                <a:spcPts val="0"/>
              </a:spcBef>
              <a:spcAft>
                <a:spcPts val="0"/>
              </a:spcAft>
              <a:buFont typeface="Wingdings" charset="2"/>
              <a:buNone/>
              <a:defRPr/>
            </a:pPr>
            <a:endParaRPr lang="fr-FR" dirty="0" smtClean="0"/>
          </a:p>
          <a:p>
            <a:pPr eaLnBrk="1" fontAlgn="auto" hangingPunct="1">
              <a:spcBef>
                <a:spcPts val="0"/>
              </a:spcBef>
              <a:spcAft>
                <a:spcPts val="0"/>
              </a:spcAft>
              <a:buFont typeface="Wingdings" charset="2"/>
              <a:buNone/>
              <a:defRPr/>
            </a:pPr>
            <a:r>
              <a:rPr lang="fr-FR" dirty="0" smtClean="0"/>
              <a:t>Pour cela, nous allons faire un exercice. Mettez-vous par groupe de 3. </a:t>
            </a:r>
          </a:p>
          <a:p>
            <a:pPr eaLnBrk="1" fontAlgn="auto" hangingPunct="1">
              <a:spcBef>
                <a:spcPts val="0"/>
              </a:spcBef>
              <a:spcAft>
                <a:spcPts val="0"/>
              </a:spcAft>
              <a:buFont typeface="Wingdings" charset="2"/>
              <a:buNone/>
              <a:defRPr/>
            </a:pPr>
            <a:r>
              <a:rPr lang="fr-FR" dirty="0" smtClean="0"/>
              <a:t>Je vous distribue une histoire ( en tout je distribue 3 histoires différentes. </a:t>
            </a:r>
          </a:p>
          <a:p>
            <a:pPr eaLnBrk="1" fontAlgn="auto" hangingPunct="1">
              <a:spcBef>
                <a:spcPts val="0"/>
              </a:spcBef>
              <a:spcAft>
                <a:spcPts val="0"/>
              </a:spcAft>
              <a:buFont typeface="Wingdings" charset="2"/>
              <a:buNone/>
              <a:defRPr/>
            </a:pPr>
            <a:endParaRPr lang="fr-FR" dirty="0" smtClean="0"/>
          </a:p>
          <a:p>
            <a:pPr marL="171450" indent="-171450" eaLnBrk="1" fontAlgn="auto" hangingPunct="1">
              <a:spcBef>
                <a:spcPts val="0"/>
              </a:spcBef>
              <a:spcAft>
                <a:spcPts val="0"/>
              </a:spcAft>
              <a:buFont typeface="Wingdings" charset="2"/>
              <a:buChar char="v"/>
              <a:defRPr/>
            </a:pPr>
            <a:r>
              <a:rPr lang="fr-FR" b="1" dirty="0" smtClean="0"/>
              <a:t>Consigne : </a:t>
            </a:r>
          </a:p>
          <a:p>
            <a:pPr eaLnBrk="1" fontAlgn="auto" hangingPunct="1">
              <a:spcBef>
                <a:spcPts val="0"/>
              </a:spcBef>
              <a:spcAft>
                <a:spcPts val="0"/>
              </a:spcAft>
              <a:buFont typeface="Wingdings" charset="2"/>
              <a:buNone/>
              <a:defRPr/>
            </a:pPr>
            <a:r>
              <a:rPr lang="fr-FR" dirty="0" smtClean="0"/>
              <a:t>Pour chaque histoire, je vais vous demander d’identifier, ce qu’il se passe. En soulignant les mots clés. </a:t>
            </a:r>
          </a:p>
          <a:p>
            <a:pPr eaLnBrk="1" fontAlgn="auto" hangingPunct="1">
              <a:spcBef>
                <a:spcPts val="0"/>
              </a:spcBef>
              <a:spcAft>
                <a:spcPts val="0"/>
              </a:spcAft>
              <a:buFont typeface="Wingdings" charset="2"/>
              <a:buNone/>
              <a:defRPr/>
            </a:pPr>
            <a:r>
              <a:rPr lang="fr-FR" dirty="0" smtClean="0"/>
              <a:t>On va essayer de comprendre les différentes étapes de cette histoire et comment la violence se construit. </a:t>
            </a:r>
          </a:p>
          <a:p>
            <a:pPr eaLnBrk="1" fontAlgn="auto" hangingPunct="1">
              <a:spcBef>
                <a:spcPts val="0"/>
              </a:spcBef>
              <a:spcAft>
                <a:spcPts val="0"/>
              </a:spcAft>
              <a:buFont typeface="Wingdings" charset="2"/>
              <a:buNone/>
              <a:defRPr/>
            </a:pPr>
            <a:endParaRPr lang="fr-FR" dirty="0" smtClean="0"/>
          </a:p>
          <a:p>
            <a:pPr eaLnBrk="1" fontAlgn="auto" hangingPunct="1">
              <a:spcBef>
                <a:spcPts val="0"/>
              </a:spcBef>
              <a:spcAft>
                <a:spcPts val="0"/>
              </a:spcAft>
              <a:buFont typeface="Wingdings" charset="2"/>
              <a:buNone/>
              <a:defRPr/>
            </a:pPr>
            <a:endParaRPr lang="fr-FR" dirty="0" smtClean="0"/>
          </a:p>
          <a:p>
            <a:pPr marL="171450" indent="-171450" eaLnBrk="1" fontAlgn="auto" hangingPunct="1">
              <a:spcBef>
                <a:spcPts val="0"/>
              </a:spcBef>
              <a:spcAft>
                <a:spcPts val="0"/>
              </a:spcAft>
              <a:buFont typeface="Wingdings" charset="2"/>
              <a:buChar char="Ø"/>
              <a:defRPr/>
            </a:pPr>
            <a:endParaRPr lang="fr-FR" dirty="0" smtClean="0"/>
          </a:p>
        </p:txBody>
      </p:sp>
      <p:sp>
        <p:nvSpPr>
          <p:cNvPr id="1126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AAEF08-CED3-46E4-B226-47C4781CBBF8}" type="slidenum">
              <a:rPr lang="fr-FR" smtClean="0"/>
              <a:pPr fontAlgn="base">
                <a:spcBef>
                  <a:spcPct val="0"/>
                </a:spcBef>
                <a:spcAft>
                  <a:spcPct val="0"/>
                </a:spcAft>
              </a:pPr>
              <a:t>23</a:t>
            </a:fld>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36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Écrire sur la paper board </a:t>
            </a:r>
          </a:p>
          <a:p>
            <a:pPr eaLnBrk="1" hangingPunct="1">
              <a:spcBef>
                <a:spcPct val="0"/>
              </a:spcBef>
            </a:pPr>
            <a:r>
              <a:rPr lang="fr-FR" smtClean="0"/>
              <a:t>Faire une colonne : </a:t>
            </a:r>
          </a:p>
          <a:p>
            <a:pPr eaLnBrk="1" hangingPunct="1">
              <a:spcBef>
                <a:spcPct val="0"/>
              </a:spcBef>
            </a:pPr>
            <a:r>
              <a:rPr lang="fr-FR" smtClean="0"/>
              <a:t>Moment 1 </a:t>
            </a:r>
          </a:p>
          <a:p>
            <a:pPr eaLnBrk="1" hangingPunct="1">
              <a:spcBef>
                <a:spcPct val="0"/>
              </a:spcBef>
            </a:pPr>
            <a:r>
              <a:rPr lang="fr-FR" smtClean="0"/>
              <a:t>Moment 2 </a:t>
            </a:r>
          </a:p>
          <a:p>
            <a:pPr eaLnBrk="1" hangingPunct="1">
              <a:spcBef>
                <a:spcPct val="0"/>
              </a:spcBef>
            </a:pPr>
            <a:r>
              <a:rPr lang="fr-FR" smtClean="0"/>
              <a:t>Moment 3 </a:t>
            </a:r>
          </a:p>
          <a:p>
            <a:pPr eaLnBrk="1" hangingPunct="1">
              <a:spcBef>
                <a:spcPct val="0"/>
              </a:spcBef>
            </a:pPr>
            <a:r>
              <a:rPr lang="fr-FR" smtClean="0"/>
              <a:t>4</a:t>
            </a:r>
          </a:p>
          <a:p>
            <a:pPr eaLnBrk="1" hangingPunct="1">
              <a:spcBef>
                <a:spcPct val="0"/>
              </a:spcBef>
            </a:pPr>
            <a:r>
              <a:rPr lang="fr-FR" smtClean="0"/>
              <a:t>5</a:t>
            </a:r>
          </a:p>
          <a:p>
            <a:pPr eaLnBrk="1" hangingPunct="1">
              <a:spcBef>
                <a:spcPct val="0"/>
              </a:spcBef>
            </a:pPr>
            <a:r>
              <a:rPr lang="fr-FR" smtClean="0"/>
              <a:t>6 </a:t>
            </a:r>
          </a:p>
          <a:p>
            <a:pPr eaLnBrk="1" hangingPunct="1">
              <a:spcBef>
                <a:spcPct val="0"/>
              </a:spcBef>
            </a:pPr>
            <a:endParaRPr lang="fr-FR" smtClean="0"/>
          </a:p>
          <a:p>
            <a:pPr eaLnBrk="1" hangingPunct="1">
              <a:spcBef>
                <a:spcPct val="0"/>
              </a:spcBef>
            </a:pPr>
            <a:r>
              <a:rPr lang="fr-FR" smtClean="0"/>
              <a:t>Et en ligne : mettre le nom des personnes : </a:t>
            </a:r>
          </a:p>
          <a:p>
            <a:pPr eaLnBrk="1" hangingPunct="1">
              <a:spcBef>
                <a:spcPct val="0"/>
              </a:spcBef>
            </a:pPr>
            <a:endParaRPr lang="fr-FR" smtClean="0"/>
          </a:p>
          <a:p>
            <a:pPr eaLnBrk="1" hangingPunct="1">
              <a:spcBef>
                <a:spcPct val="0"/>
              </a:spcBef>
            </a:pPr>
            <a:r>
              <a:rPr lang="fr-FR" smtClean="0"/>
              <a:t>Qu’est ce qu’il se passe au moment 1 ? </a:t>
            </a:r>
            <a:r>
              <a:rPr lang="fr-FR" i="1" smtClean="0"/>
              <a:t>Donner la parole à la salle</a:t>
            </a:r>
            <a:r>
              <a:rPr lang="fr-FR" smtClean="0"/>
              <a:t>. «  Il l’a séduit… » Ok donc on peut dire que c’est la séduction. </a:t>
            </a:r>
          </a:p>
          <a:p>
            <a:pPr eaLnBrk="1" hangingPunct="1">
              <a:spcBef>
                <a:spcPct val="0"/>
              </a:spcBef>
            </a:pPr>
            <a:r>
              <a:rPr lang="fr-FR" smtClean="0"/>
              <a:t>Que se passe-t-il au moment 2 ?  Il l’isole</a:t>
            </a:r>
          </a:p>
          <a:p>
            <a:pPr eaLnBrk="1" hangingPunct="1">
              <a:spcBef>
                <a:spcPct val="0"/>
              </a:spcBef>
            </a:pPr>
            <a:r>
              <a:rPr lang="fr-FR" smtClean="0"/>
              <a:t>Moment 3, il l’a dévalorise</a:t>
            </a:r>
          </a:p>
          <a:p>
            <a:pPr eaLnBrk="1" hangingPunct="1">
              <a:spcBef>
                <a:spcPct val="0"/>
              </a:spcBef>
            </a:pPr>
            <a:r>
              <a:rPr lang="fr-FR" smtClean="0"/>
              <a:t>Moment 4 : il inverse la culpabilité, il dit que c’est de sa faute</a:t>
            </a:r>
          </a:p>
          <a:p>
            <a:pPr eaLnBrk="1" hangingPunct="1">
              <a:spcBef>
                <a:spcPct val="0"/>
              </a:spcBef>
            </a:pPr>
            <a:r>
              <a:rPr lang="fr-FR" smtClean="0"/>
              <a:t>Moment 5 : Il la menace, il instaure un climat de peur </a:t>
            </a:r>
          </a:p>
          <a:p>
            <a:pPr eaLnBrk="1" hangingPunct="1">
              <a:spcBef>
                <a:spcPct val="0"/>
              </a:spcBef>
            </a:pPr>
            <a:r>
              <a:rPr lang="fr-FR" smtClean="0"/>
              <a:t>Moment 6 : il assure son impunité</a:t>
            </a:r>
          </a:p>
          <a:p>
            <a:pPr eaLnBrk="1" hangingPunct="1">
              <a:spcBef>
                <a:spcPct val="0"/>
              </a:spcBef>
            </a:pPr>
            <a:endParaRPr lang="fr-FR" smtClean="0"/>
          </a:p>
          <a:p>
            <a:pPr eaLnBrk="1" hangingPunct="1">
              <a:spcBef>
                <a:spcPct val="0"/>
              </a:spcBef>
            </a:pPr>
            <a:r>
              <a:rPr lang="fr-FR" smtClean="0"/>
              <a:t>On a réussi à identifier les 6 étapes. On voit qu’il y a 3 histoires différentes dans lesquelles on retrouve les mêmes étapes. </a:t>
            </a:r>
          </a:p>
          <a:p>
            <a:pPr eaLnBrk="1" hangingPunct="1">
              <a:spcBef>
                <a:spcPct val="0"/>
              </a:spcBef>
            </a:pPr>
            <a:r>
              <a:rPr lang="fr-FR" smtClean="0"/>
              <a:t>Donc 2 solutions :</a:t>
            </a:r>
          </a:p>
          <a:p>
            <a:pPr eaLnBrk="1" hangingPunct="1">
              <a:spcBef>
                <a:spcPct val="0"/>
              </a:spcBef>
            </a:pPr>
            <a:r>
              <a:rPr lang="fr-FR" smtClean="0"/>
              <a:t>soit on a monté les histoires et elles sont toutes fausses</a:t>
            </a:r>
          </a:p>
          <a:p>
            <a:pPr eaLnBrk="1" hangingPunct="1">
              <a:spcBef>
                <a:spcPct val="0"/>
              </a:spcBef>
            </a:pPr>
            <a:r>
              <a:rPr lang="fr-FR" smtClean="0"/>
              <a:t>soit ces étapes se retrouvent dans toutes les violences. En réalité, quelque que soit le type de violence subies, on retrouve systématiquement les mêmes étapes et le même mécanisme. </a:t>
            </a:r>
          </a:p>
          <a:p>
            <a:pPr eaLnBrk="1" hangingPunct="1">
              <a:spcBef>
                <a:spcPct val="0"/>
              </a:spcBef>
            </a:pPr>
            <a:endParaRPr lang="fr-FR" u="sng" smtClean="0"/>
          </a:p>
        </p:txBody>
      </p:sp>
      <p:sp>
        <p:nvSpPr>
          <p:cNvPr id="11366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428555-E0E1-4684-91DA-4EB27985EFC2}" type="slidenum">
              <a:rPr lang="fr-FR" smtClean="0"/>
              <a:pPr fontAlgn="base">
                <a:spcBef>
                  <a:spcPct val="0"/>
                </a:spcBef>
                <a:spcAft>
                  <a:spcPct val="0"/>
                </a:spcAft>
              </a:pPr>
              <a:t>24</a:t>
            </a:fld>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46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11469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EADAB9-2FDC-490E-9292-02DAE55989F9}" type="slidenum">
              <a:rPr lang="fr-FR" smtClean="0"/>
              <a:pPr fontAlgn="base">
                <a:spcBef>
                  <a:spcPct val="0"/>
                </a:spcBef>
                <a:spcAft>
                  <a:spcPct val="0"/>
                </a:spcAft>
              </a:pPr>
              <a:t>25</a:t>
            </a:fld>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57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b="1" smtClean="0"/>
              <a:t>C’est ce que l’on appelle la « stratégie de l’agresseur. »</a:t>
            </a:r>
            <a:endParaRPr lang="fr-FR" smtClean="0"/>
          </a:p>
          <a:p>
            <a:pPr eaLnBrk="1" hangingPunct="1">
              <a:spcBef>
                <a:spcPct val="0"/>
              </a:spcBef>
            </a:pPr>
            <a:r>
              <a:rPr lang="fr-FR" i="1" smtClean="0"/>
              <a:t>Ici : il y aura surement une remarque sur le fait que les hommes agresseurs ne planifient pas nécessairement le passage à l’acte. </a:t>
            </a:r>
            <a:endParaRPr lang="fr-FR" smtClean="0"/>
          </a:p>
          <a:p>
            <a:pPr eaLnBrk="1" hangingPunct="1">
              <a:spcBef>
                <a:spcPct val="0"/>
              </a:spcBef>
            </a:pPr>
            <a:r>
              <a:rPr lang="fr-FR" i="1" smtClean="0"/>
              <a:t>On peut répondre en utilisant l’exemple du deuil</a:t>
            </a:r>
            <a:r>
              <a:rPr lang="fr-FR" smtClean="0"/>
              <a:t>. </a:t>
            </a:r>
          </a:p>
          <a:p>
            <a:pPr eaLnBrk="1" hangingPunct="1">
              <a:spcBef>
                <a:spcPct val="0"/>
              </a:spcBef>
            </a:pPr>
            <a:r>
              <a:rPr lang="fr-FR" smtClean="0"/>
              <a:t>La stratégie de l’agresseur est un concept qui a été construit par des sociologues sur la base de leur observation des mécanismes de la violence. </a:t>
            </a:r>
          </a:p>
          <a:p>
            <a:pPr eaLnBrk="1" hangingPunct="1">
              <a:spcBef>
                <a:spcPct val="0"/>
              </a:spcBef>
            </a:pPr>
            <a:r>
              <a:rPr lang="fr-FR" smtClean="0"/>
              <a:t>C’est un peu comme le deuil. Vous savez on a l’habitude de dire qu’i y a 5 étapes pour faire le deuil : Déni, Colère, Marchandage, Dépression, Acceptation. Cette approche est le résultat de l’observation de psychologues auprès de patient.e.s en deuil.</a:t>
            </a:r>
          </a:p>
          <a:p>
            <a:pPr eaLnBrk="1" hangingPunct="1">
              <a:spcBef>
                <a:spcPct val="0"/>
              </a:spcBef>
            </a:pPr>
            <a:r>
              <a:rPr lang="fr-FR" smtClean="0"/>
              <a:t>C’est la même chose pour les violences. </a:t>
            </a:r>
          </a:p>
          <a:p>
            <a:pPr eaLnBrk="1" hangingPunct="1">
              <a:spcBef>
                <a:spcPct val="0"/>
              </a:spcBef>
            </a:pPr>
            <a:r>
              <a:rPr lang="fr-FR" smtClean="0"/>
              <a:t>L’intérêt de s’intéresser à l’agresseur en premier, c’est que l’on peut réagir à chaque étape. On peut contrer ça.</a:t>
            </a:r>
          </a:p>
          <a:p>
            <a:pPr eaLnBrk="1" hangingPunct="1">
              <a:spcBef>
                <a:spcPct val="0"/>
              </a:spcBef>
            </a:pPr>
            <a:r>
              <a:rPr lang="fr-FR" smtClean="0"/>
              <a:t> </a:t>
            </a:r>
          </a:p>
          <a:p>
            <a:pPr eaLnBrk="1" hangingPunct="1">
              <a:spcBef>
                <a:spcPct val="0"/>
              </a:spcBef>
            </a:pPr>
            <a:r>
              <a:rPr lang="fr-FR" smtClean="0"/>
              <a:t>Reprenons chacune des étapes. </a:t>
            </a:r>
          </a:p>
          <a:p>
            <a:pPr eaLnBrk="1" hangingPunct="1">
              <a:spcBef>
                <a:spcPct val="0"/>
              </a:spcBef>
            </a:pPr>
            <a:r>
              <a:rPr lang="fr-FR" smtClean="0"/>
              <a:t> </a:t>
            </a:r>
          </a:p>
          <a:p>
            <a:pPr eaLnBrk="1" hangingPunct="1">
              <a:spcBef>
                <a:spcPct val="0"/>
              </a:spcBef>
            </a:pPr>
            <a:r>
              <a:rPr lang="fr-FR" smtClean="0"/>
              <a:t>Ce qui est intéressant dans ce concept, c’est qu’il permet à la fois de détecter plus facilement des faits de violences. Il permet également de commencer à prendre en charge la victime en contrant la stratégie de l’agresseur. </a:t>
            </a:r>
          </a:p>
          <a:p>
            <a:pPr eaLnBrk="1" hangingPunct="1">
              <a:spcBef>
                <a:spcPct val="0"/>
              </a:spcBef>
            </a:pPr>
            <a:r>
              <a:rPr lang="fr-FR" smtClean="0"/>
              <a:t> </a:t>
            </a:r>
          </a:p>
          <a:p>
            <a:pPr eaLnBrk="1" hangingPunct="1">
              <a:spcBef>
                <a:spcPct val="0"/>
              </a:spcBef>
            </a:pPr>
            <a:r>
              <a:rPr lang="fr-FR" smtClean="0"/>
              <a:t>Prendre les étapes une par une et montrer la stratégie. </a:t>
            </a:r>
          </a:p>
          <a:p>
            <a:pPr eaLnBrk="1" hangingPunct="1">
              <a:spcBef>
                <a:spcPct val="0"/>
              </a:spcBef>
            </a:pPr>
            <a:r>
              <a:rPr lang="fr-FR" smtClean="0"/>
              <a:t> </a:t>
            </a:r>
          </a:p>
          <a:p>
            <a:pPr eaLnBrk="1" hangingPunct="1">
              <a:spcBef>
                <a:spcPct val="0"/>
              </a:spcBef>
            </a:pPr>
            <a:r>
              <a:rPr lang="fr-FR" i="1" smtClean="0"/>
              <a:t>Prendre les étapes une par une et montrer la stratégie. </a:t>
            </a:r>
            <a:endParaRPr lang="fr-FR" smtClean="0"/>
          </a:p>
          <a:p>
            <a:pPr eaLnBrk="1" hangingPunct="1">
              <a:spcBef>
                <a:spcPct val="0"/>
              </a:spcBef>
            </a:pPr>
            <a:r>
              <a:rPr lang="fr-FR" smtClean="0"/>
              <a:t> </a:t>
            </a:r>
          </a:p>
          <a:p>
            <a:pPr eaLnBrk="1" hangingPunct="1">
              <a:spcBef>
                <a:spcPct val="0"/>
              </a:spcBef>
            </a:pPr>
            <a:r>
              <a:rPr lang="fr-FR" smtClean="0"/>
              <a:t> Je trouve que ça tombe un peu comme un cheveu sur la soupe. </a:t>
            </a:r>
          </a:p>
        </p:txBody>
      </p:sp>
      <p:sp>
        <p:nvSpPr>
          <p:cNvPr id="11571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A26C0B-3CF8-451D-AD0D-C1CF20A518D3}" type="slidenum">
              <a:rPr lang="fr-FR" smtClean="0"/>
              <a:pPr fontAlgn="base">
                <a:spcBef>
                  <a:spcPct val="0"/>
                </a:spcBef>
                <a:spcAft>
                  <a:spcPct val="0"/>
                </a:spcAft>
              </a:pPr>
              <a:t>26</a:t>
            </a:fld>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67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ltLang="fr-FR" smtClean="0">
                <a:ea typeface="MS PGothic" pitchFamily="34" charset="-128"/>
              </a:rPr>
              <a:t>Reprenons chacune des étapes. A votre avis, que peut-on faire pour contrer la stratégie? </a:t>
            </a:r>
          </a:p>
          <a:p>
            <a:pPr eaLnBrk="1" hangingPunct="1">
              <a:spcBef>
                <a:spcPct val="0"/>
              </a:spcBef>
            </a:pPr>
            <a:endParaRPr lang="fr-FR" altLang="fr-FR" smtClean="0">
              <a:ea typeface="MS PGothic" pitchFamily="34" charset="-128"/>
            </a:endParaRPr>
          </a:p>
        </p:txBody>
      </p:sp>
      <p:sp>
        <p:nvSpPr>
          <p:cNvPr id="1167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A49995-9F7F-4D76-8389-74709ACBB81C}" type="slidenum">
              <a:rPr lang="fr-FR" altLang="fr-FR" smtClean="0">
                <a:ea typeface="MS PGothic" pitchFamily="34" charset="-128"/>
              </a:rPr>
              <a:pPr fontAlgn="base">
                <a:spcBef>
                  <a:spcPct val="0"/>
                </a:spcBef>
                <a:spcAft>
                  <a:spcPct val="0"/>
                </a:spcAft>
              </a:pPr>
              <a:t>27</a:t>
            </a:fld>
            <a:endParaRPr lang="fr-FR" altLang="fr-FR" smtClean="0">
              <a:ea typeface="MS PGothic"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77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i="1" smtClean="0"/>
              <a:t>Prendre les étapes une par une et montrer la stratégie. </a:t>
            </a:r>
          </a:p>
          <a:p>
            <a:pPr eaLnBrk="1" hangingPunct="1">
              <a:spcBef>
                <a:spcPct val="0"/>
              </a:spcBef>
            </a:pPr>
            <a:endParaRPr lang="fr-FR" altLang="fr-FR" smtClean="0">
              <a:ea typeface="MS PGothic" pitchFamily="34" charset="-128"/>
            </a:endParaRPr>
          </a:p>
          <a:p>
            <a:pPr eaLnBrk="1" hangingPunct="1">
              <a:spcBef>
                <a:spcPct val="0"/>
              </a:spcBef>
            </a:pPr>
            <a:r>
              <a:rPr lang="fr-FR" altLang="fr-FR" smtClean="0">
                <a:ea typeface="MS PGothic" pitchFamily="34" charset="-128"/>
              </a:rPr>
              <a:t>C’est notre devoir de résister, dénoncer et accompagner. Pour ne  pas devenir bourreau à notre tour.</a:t>
            </a:r>
          </a:p>
          <a:p>
            <a:pPr eaLnBrk="1" hangingPunct="1">
              <a:spcBef>
                <a:spcPct val="0"/>
              </a:spcBef>
            </a:pPr>
            <a:r>
              <a:rPr lang="fr-FR" altLang="fr-FR" smtClean="0">
                <a:ea typeface="MS PGothic" pitchFamily="34" charset="-128"/>
              </a:rPr>
              <a:t>Même si une femme victime peut avoir un comportement parfois énervant ou qui semble bizarre à première vue. Par exemple, elle perd ses affaires, ou elle oublie ce que vous lui dites, ou elle se remet systématiquement dans des situation de danger. Ce sont des symptôme du traumatisme qu’elle a vécue. </a:t>
            </a:r>
          </a:p>
          <a:p>
            <a:pPr eaLnBrk="1" hangingPunct="1">
              <a:spcBef>
                <a:spcPct val="0"/>
              </a:spcBef>
            </a:pPr>
            <a:endParaRPr lang="fr-FR" altLang="fr-FR" smtClean="0">
              <a:ea typeface="MS PGothic" pitchFamily="34" charset="-128"/>
            </a:endParaRPr>
          </a:p>
        </p:txBody>
      </p:sp>
      <p:sp>
        <p:nvSpPr>
          <p:cNvPr id="11776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D21DF7-ACED-4A72-9903-051027C36481}" type="slidenum">
              <a:rPr lang="fr-FR" altLang="fr-FR" smtClean="0">
                <a:ea typeface="MS PGothic" pitchFamily="34" charset="-128"/>
              </a:rPr>
              <a:pPr fontAlgn="base">
                <a:spcBef>
                  <a:spcPct val="0"/>
                </a:spcBef>
                <a:spcAft>
                  <a:spcPct val="0"/>
                </a:spcAft>
              </a:pPr>
              <a:t>28</a:t>
            </a:fld>
            <a:endParaRPr lang="fr-FR" altLang="fr-FR" smtClean="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87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ltLang="fr-FR" smtClean="0">
                <a:ea typeface="MS PGothic" pitchFamily="34" charset="-128"/>
              </a:rPr>
              <a:t>Il est important de se rappeler systématiquement de la phrase suivante. </a:t>
            </a:r>
          </a:p>
          <a:p>
            <a:pPr eaLnBrk="1" hangingPunct="1">
              <a:spcBef>
                <a:spcPct val="0"/>
              </a:spcBef>
            </a:pPr>
            <a:r>
              <a:rPr lang="fr-FR" altLang="fr-FR" smtClean="0">
                <a:ea typeface="MS PGothic" pitchFamily="34" charset="-128"/>
              </a:rPr>
              <a:t>C’est une phrase essentielle. </a:t>
            </a:r>
          </a:p>
          <a:p>
            <a:pPr eaLnBrk="1" hangingPunct="1">
              <a:spcBef>
                <a:spcPct val="0"/>
              </a:spcBef>
            </a:pPr>
            <a:endParaRPr lang="fr-FR" altLang="fr-FR" smtClean="0">
              <a:ea typeface="MS PGothic" pitchFamily="34" charset="-128"/>
            </a:endParaRPr>
          </a:p>
          <a:p>
            <a:pPr eaLnBrk="1" hangingPunct="1">
              <a:spcBef>
                <a:spcPct val="0"/>
              </a:spcBef>
            </a:pPr>
            <a:r>
              <a:rPr lang="fr-FR" altLang="fr-FR" smtClean="0">
                <a:ea typeface="MS PGothic" pitchFamily="34" charset="-128"/>
              </a:rPr>
              <a:t>Levez-vous. Et dites moi cette phrase. </a:t>
            </a:r>
          </a:p>
          <a:p>
            <a:pPr eaLnBrk="1" hangingPunct="1">
              <a:spcBef>
                <a:spcPct val="0"/>
              </a:spcBef>
            </a:pPr>
            <a:endParaRPr lang="fr-FR" altLang="fr-FR" smtClean="0">
              <a:ea typeface="MS PGothic" pitchFamily="34" charset="-128"/>
            </a:endParaRPr>
          </a:p>
          <a:p>
            <a:pPr eaLnBrk="1" hangingPunct="1">
              <a:spcBef>
                <a:spcPct val="0"/>
              </a:spcBef>
            </a:pPr>
            <a:r>
              <a:rPr lang="fr-FR" altLang="fr-FR" smtClean="0">
                <a:ea typeface="MS PGothic" pitchFamily="34" charset="-128"/>
              </a:rPr>
              <a:t>Merci. Nous allons maintenant travailler sur nos attitudes au travers d’un petit exercice. </a:t>
            </a:r>
          </a:p>
        </p:txBody>
      </p:sp>
      <p:sp>
        <p:nvSpPr>
          <p:cNvPr id="1187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D7AFF4-16AF-43B9-A33A-FF228FF67F21}" type="slidenum">
              <a:rPr lang="fr-FR" altLang="fr-FR" smtClean="0">
                <a:ea typeface="MS PGothic" pitchFamily="34" charset="-128"/>
              </a:rPr>
              <a:pPr fontAlgn="base">
                <a:spcBef>
                  <a:spcPct val="0"/>
                </a:spcBef>
                <a:spcAft>
                  <a:spcPct val="0"/>
                </a:spcAft>
              </a:pPr>
              <a:t>29</a:t>
            </a:fld>
            <a:endParaRPr lang="fr-FR" altLang="fr-FR" smtClean="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11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1956 : Promulgation du Code du statut personnel : l’abolition de la polygamie, de la répudiation et</a:t>
            </a:r>
          </a:p>
          <a:p>
            <a:pPr eaLnBrk="1" hangingPunct="1">
              <a:spcBef>
                <a:spcPct val="0"/>
              </a:spcBef>
            </a:pPr>
            <a:r>
              <a:rPr lang="fr-FR" dirty="0" smtClean="0"/>
              <a:t>instauration de l’égal divorce judiciaire et du consentement express des futurs époux à leur mariage</a:t>
            </a:r>
          </a:p>
          <a:p>
            <a:pPr eaLnBrk="1" hangingPunct="1">
              <a:spcBef>
                <a:spcPct val="0"/>
              </a:spcBef>
            </a:pPr>
            <a:r>
              <a:rPr lang="fr-FR" dirty="0" smtClean="0"/>
              <a:t>/mais maintien du mari chef de famille sur lequel pèse le devoir d’entretien et le devoir d’obéissance</a:t>
            </a:r>
          </a:p>
          <a:p>
            <a:pPr eaLnBrk="1" hangingPunct="1">
              <a:spcBef>
                <a:spcPct val="0"/>
              </a:spcBef>
            </a:pPr>
            <a:r>
              <a:rPr lang="fr-FR" dirty="0" smtClean="0"/>
              <a:t>de l’épouse.</a:t>
            </a:r>
            <a:endParaRPr lang="fr-FR" dirty="0" smtClean="0">
              <a:ea typeface="MS PGothic" pitchFamily="34" charset="-128"/>
            </a:endParaRPr>
          </a:p>
        </p:txBody>
      </p:sp>
      <p:sp>
        <p:nvSpPr>
          <p:cNvPr id="911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191BCA-1B5C-4133-98FD-77CCF7AD4DC7}" type="slidenum">
              <a:rPr lang="fr-FR" smtClean="0">
                <a:ea typeface="MS PGothic" pitchFamily="34" charset="-128"/>
              </a:rPr>
              <a:pPr fontAlgn="base">
                <a:spcBef>
                  <a:spcPct val="0"/>
                </a:spcBef>
                <a:spcAft>
                  <a:spcPct val="0"/>
                </a:spcAft>
              </a:pPr>
              <a:t>3</a:t>
            </a:fld>
            <a:endParaRPr lang="fr-FR" smtClean="0">
              <a:ea typeface="MS PGothic"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228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Pour se remettre dans le bain, je vous propose un petit quiz sur des phrases prononcées par des personnalités internationales.  </a:t>
            </a:r>
          </a:p>
          <a:p>
            <a:pPr eaLnBrk="1" hangingPunct="1">
              <a:spcBef>
                <a:spcPct val="0"/>
              </a:spcBef>
            </a:pPr>
            <a:r>
              <a:rPr lang="fr-FR" smtClean="0"/>
              <a:t>J’affiche une phrase et vous devinez qui l’a prononcé.</a:t>
            </a:r>
          </a:p>
        </p:txBody>
      </p:sp>
      <p:sp>
        <p:nvSpPr>
          <p:cNvPr id="1228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802D60-ECAD-434E-81EE-6141310AF8BB}" type="slidenum">
              <a:rPr lang="fr-FR" smtClean="0"/>
              <a:pPr fontAlgn="base">
                <a:spcBef>
                  <a:spcPct val="0"/>
                </a:spcBef>
                <a:spcAft>
                  <a:spcPct val="0"/>
                </a:spcAft>
              </a:pPr>
              <a:t>30</a:t>
            </a:fld>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239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Nous avons travaillé sur l’histoire, les chiffres, la définition et les mécanismes. Maintenant, nous allons voir quelles sont les conséquences des violences sur les femmes. </a:t>
            </a:r>
          </a:p>
          <a:p>
            <a:pPr eaLnBrk="1" hangingPunct="1">
              <a:spcBef>
                <a:spcPct val="0"/>
              </a:spcBef>
            </a:pPr>
            <a:r>
              <a:rPr lang="fr-FR" smtClean="0"/>
              <a:t> </a:t>
            </a:r>
          </a:p>
        </p:txBody>
      </p:sp>
      <p:sp>
        <p:nvSpPr>
          <p:cNvPr id="12390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BAE2FC-06A7-4445-AEFB-CD0C292FC112}" type="slidenum">
              <a:rPr lang="fr-FR" smtClean="0"/>
              <a:pPr fontAlgn="base">
                <a:spcBef>
                  <a:spcPct val="0"/>
                </a:spcBef>
                <a:spcAft>
                  <a:spcPct val="0"/>
                </a:spcAft>
              </a:pPr>
              <a:t>43</a:t>
            </a:fld>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73058" name="Espace réservé des commentaires 2"/>
          <p:cNvSpPr>
            <a:spLocks noGrp="1"/>
          </p:cNvSpPr>
          <p:nvPr>
            <p:ph type="body" idx="1"/>
          </p:nvPr>
        </p:nvSpPr>
        <p:spPr bwMode="auto">
          <a:extLst/>
        </p:spPr>
        <p:txBody>
          <a:bodyPr/>
          <a:lstStyle/>
          <a:p>
            <a:pPr eaLnBrk="1" fontAlgn="auto" hangingPunct="1">
              <a:spcBef>
                <a:spcPts val="0"/>
              </a:spcBef>
              <a:spcAft>
                <a:spcPts val="0"/>
              </a:spcAft>
              <a:defRPr/>
            </a:pPr>
            <a:r>
              <a:rPr lang="fr-FR" dirty="0" smtClean="0"/>
              <a:t> </a:t>
            </a:r>
          </a:p>
          <a:p>
            <a:pPr marL="171450" indent="-171450" eaLnBrk="1" fontAlgn="auto" hangingPunct="1">
              <a:spcBef>
                <a:spcPts val="0"/>
              </a:spcBef>
              <a:spcAft>
                <a:spcPts val="0"/>
              </a:spcAft>
              <a:buFont typeface="Wingdings" charset="2"/>
              <a:buChar char="v"/>
              <a:defRPr/>
            </a:pPr>
            <a:r>
              <a:rPr lang="fr-FR" b="1" dirty="0" smtClean="0"/>
              <a:t>Consigne</a:t>
            </a:r>
          </a:p>
          <a:p>
            <a:pPr marL="171450" indent="-171450" eaLnBrk="1" fontAlgn="auto" hangingPunct="1">
              <a:spcBef>
                <a:spcPts val="0"/>
              </a:spcBef>
              <a:spcAft>
                <a:spcPts val="0"/>
              </a:spcAft>
              <a:buFont typeface="Wingdings" charset="2"/>
              <a:buChar char="v"/>
              <a:defRPr/>
            </a:pPr>
            <a:endParaRPr lang="fr-FR" dirty="0" smtClean="0"/>
          </a:p>
          <a:p>
            <a:pPr eaLnBrk="1" fontAlgn="auto" hangingPunct="1">
              <a:spcBef>
                <a:spcPts val="0"/>
              </a:spcBef>
              <a:spcAft>
                <a:spcPts val="0"/>
              </a:spcAft>
              <a:defRPr/>
            </a:pPr>
            <a:r>
              <a:rPr lang="fr-FR" dirty="0" smtClean="0"/>
              <a:t>J’ai collé une liste de conséquences possibles sur le mur. Vous voyez par exemple « bleus ». C’est une conséquence de violence.</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Vous avez face à vous des gommettes. Je vous propose de coller une gommette à côté du mot qui selon vous n’est pas une conséquence des violences.</a:t>
            </a:r>
          </a:p>
          <a:p>
            <a:pPr eaLnBrk="1" fontAlgn="auto" hangingPunct="1">
              <a:spcBef>
                <a:spcPts val="0"/>
              </a:spcBef>
              <a:spcAft>
                <a:spcPts val="0"/>
              </a:spcAft>
              <a:defRPr/>
            </a:pPr>
            <a:r>
              <a:rPr lang="fr-FR" dirty="0" smtClean="0"/>
              <a:t>Je vous donne 5 minutes. </a:t>
            </a:r>
          </a:p>
          <a:p>
            <a:pPr eaLnBrk="1" fontAlgn="auto" hangingPunct="1">
              <a:spcBef>
                <a:spcPts val="0"/>
              </a:spcBef>
              <a:spcAft>
                <a:spcPts val="0"/>
              </a:spcAft>
              <a:defRPr/>
            </a:pPr>
            <a:r>
              <a:rPr lang="fr-FR" i="1" dirty="0" smtClean="0"/>
              <a:t>Faire rassoir les gens. Citer les conséquences qui portent une gommette. </a:t>
            </a:r>
            <a:endParaRPr lang="fr-FR" dirty="0" smtClean="0"/>
          </a:p>
          <a:p>
            <a:pPr eaLnBrk="1" fontAlgn="auto" hangingPunct="1">
              <a:spcBef>
                <a:spcPts val="0"/>
              </a:spcBef>
              <a:spcAft>
                <a:spcPts val="0"/>
              </a:spcAft>
              <a:defRPr/>
            </a:pPr>
            <a:r>
              <a:rPr lang="fr-FR" dirty="0" smtClean="0"/>
              <a:t>A votre avis, par exemple, des fausses couches à répétition ne résultent pas des violences ? </a:t>
            </a:r>
            <a:r>
              <a:rPr lang="fr-FR" i="1" dirty="0" smtClean="0"/>
              <a:t>Donner la parole aux autres. </a:t>
            </a:r>
            <a:endParaRPr lang="fr-FR" dirty="0" smtClean="0"/>
          </a:p>
          <a:p>
            <a:pPr eaLnBrk="1" fontAlgn="auto" hangingPunct="1">
              <a:spcBef>
                <a:spcPts val="0"/>
              </a:spcBef>
              <a:spcAft>
                <a:spcPts val="0"/>
              </a:spcAft>
              <a:defRPr/>
            </a:pPr>
            <a:r>
              <a:rPr lang="fr-FR" dirty="0" smtClean="0"/>
              <a:t>En réalité, la grossesse est un moment à risque des violences et donc il arrive que les femmes perdent l’enfant suite à des violences pendant la grossesse. </a:t>
            </a:r>
          </a:p>
          <a:p>
            <a:pPr eaLnBrk="1" fontAlgn="auto" hangingPunct="1">
              <a:spcBef>
                <a:spcPts val="0"/>
              </a:spcBef>
              <a:spcAft>
                <a:spcPts val="0"/>
              </a:spcAft>
              <a:defRPr/>
            </a:pPr>
            <a:r>
              <a:rPr lang="fr-FR" dirty="0" smtClean="0"/>
              <a:t>Ainsi, une femme qui fait des fausses couches à répétition n’est pas forcément victime de violences. Mais, ça vaut la peine de lui poser la question.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Autre exemple : l’absentéisme au travail n’est pas une cause de violences ? </a:t>
            </a:r>
            <a:r>
              <a:rPr lang="fr-FR" i="1" dirty="0" smtClean="0"/>
              <a:t>Donner la parole aux autres. </a:t>
            </a:r>
            <a:endParaRPr lang="fr-FR" dirty="0" smtClean="0"/>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Cela peut être une cause directe (la victime a des hématomes qu’elles cherchent à dissimuler ou elle ne peut plus se déplacer) ou indirecte (la victime de sent très déprimée, elle n’a plus confiance en elle et donc ne vient pas travailler).</a:t>
            </a:r>
          </a:p>
          <a:p>
            <a:pPr eaLnBrk="1" fontAlgn="auto" hangingPunct="1">
              <a:spcBef>
                <a:spcPts val="0"/>
              </a:spcBef>
              <a:spcAft>
                <a:spcPts val="0"/>
              </a:spcAft>
              <a:defRPr/>
            </a:pPr>
            <a:r>
              <a:rPr lang="fr-FR" dirty="0" smtClean="0"/>
              <a:t>En réalité, toutes les conséquences énoncées ici, peuvent résulter de violences faites aux femmes. Il est important de savoir que c’est conséquences sont multiples et variées.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En tant que </a:t>
            </a:r>
            <a:r>
              <a:rPr lang="fr-FR" dirty="0" err="1" smtClean="0"/>
              <a:t>professionnel.le.s</a:t>
            </a:r>
            <a:r>
              <a:rPr lang="fr-FR" dirty="0" smtClean="0"/>
              <a:t> de santé, vous allez être directement </a:t>
            </a:r>
            <a:r>
              <a:rPr lang="fr-FR" dirty="0" err="1" smtClean="0"/>
              <a:t>confronté.e.s</a:t>
            </a:r>
            <a:r>
              <a:rPr lang="fr-FR" dirty="0" smtClean="0"/>
              <a:t> à plusieurs catégories de violences en particulier. </a:t>
            </a:r>
            <a:endParaRPr lang="fr-FR" dirty="0"/>
          </a:p>
        </p:txBody>
      </p:sp>
      <p:sp>
        <p:nvSpPr>
          <p:cNvPr id="12493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A09408-1E35-4EB9-BA4A-019EB5856510}" type="slidenum">
              <a:rPr lang="fr-FR" altLang="fr-FR" smtClean="0">
                <a:ea typeface="MS PGothic" pitchFamily="34" charset="-128"/>
              </a:rPr>
              <a:pPr fontAlgn="base">
                <a:spcBef>
                  <a:spcPct val="0"/>
                </a:spcBef>
                <a:spcAft>
                  <a:spcPct val="0"/>
                </a:spcAft>
              </a:pPr>
              <a:t>44</a:t>
            </a:fld>
            <a:endParaRPr lang="fr-FR" altLang="fr-FR" smtClean="0">
              <a:ea typeface="MS PGothic"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75106" name="Espace réservé des commentaires 2"/>
          <p:cNvSpPr>
            <a:spLocks noGrp="1"/>
          </p:cNvSpPr>
          <p:nvPr>
            <p:ph type="body" idx="1"/>
          </p:nvPr>
        </p:nvSpPr>
        <p:spPr bwMode="auto">
          <a:extLst/>
        </p:spPr>
        <p:txBody>
          <a:bodyPr/>
          <a:lstStyle/>
          <a:p>
            <a:pPr eaLnBrk="1" fontAlgn="auto" hangingPunct="1">
              <a:spcBef>
                <a:spcPts val="0"/>
              </a:spcBef>
              <a:spcAft>
                <a:spcPts val="0"/>
              </a:spcAft>
              <a:buFont typeface="Wingdings" charset="2"/>
              <a:buNone/>
              <a:defRPr/>
            </a:pPr>
            <a:r>
              <a:rPr lang="fr-FR" dirty="0" smtClean="0"/>
              <a:t>En tant que </a:t>
            </a:r>
            <a:r>
              <a:rPr lang="fr-FR" dirty="0" err="1" smtClean="0"/>
              <a:t>professionnel.le.s</a:t>
            </a:r>
            <a:r>
              <a:rPr lang="fr-FR" dirty="0" smtClean="0"/>
              <a:t> de santé, vous allez être directement </a:t>
            </a:r>
            <a:r>
              <a:rPr lang="fr-FR" dirty="0" err="1" smtClean="0"/>
              <a:t>confronté.e.s</a:t>
            </a:r>
            <a:r>
              <a:rPr lang="fr-FR" dirty="0" smtClean="0"/>
              <a:t> à plusieurs catégories de violences en particulier. </a:t>
            </a:r>
          </a:p>
          <a:p>
            <a:pPr eaLnBrk="1" fontAlgn="auto" hangingPunct="1">
              <a:spcBef>
                <a:spcPts val="0"/>
              </a:spcBef>
              <a:spcAft>
                <a:spcPts val="0"/>
              </a:spcAft>
              <a:buFont typeface="Wingdings" charset="2"/>
              <a:buNone/>
              <a:defRPr/>
            </a:pPr>
            <a:endParaRPr lang="fr-FR" dirty="0" smtClean="0"/>
          </a:p>
          <a:p>
            <a:pPr marL="171450" indent="-171450" eaLnBrk="1" fontAlgn="auto" hangingPunct="1">
              <a:spcBef>
                <a:spcPts val="0"/>
              </a:spcBef>
              <a:spcAft>
                <a:spcPts val="0"/>
              </a:spcAft>
              <a:buFont typeface="Wingdings" charset="2"/>
              <a:buChar char="v"/>
              <a:defRPr/>
            </a:pPr>
            <a:r>
              <a:rPr lang="fr-FR" b="1" dirty="0" smtClean="0"/>
              <a:t>Consigne </a:t>
            </a:r>
          </a:p>
          <a:p>
            <a:pPr eaLnBrk="1" fontAlgn="auto" hangingPunct="1">
              <a:spcBef>
                <a:spcPts val="0"/>
              </a:spcBef>
              <a:spcAft>
                <a:spcPts val="0"/>
              </a:spcAft>
              <a:defRPr/>
            </a:pPr>
            <a:r>
              <a:rPr lang="fr-FR" dirty="0" smtClean="0"/>
              <a:t>Je vous distribue la liste des violences classées par catégories et vous soulignez celles qui vous concernent directement. </a:t>
            </a:r>
          </a:p>
          <a:p>
            <a:pPr eaLnBrk="1" fontAlgn="auto" hangingPunct="1">
              <a:spcBef>
                <a:spcPts val="0"/>
              </a:spcBef>
              <a:spcAft>
                <a:spcPts val="0"/>
              </a:spcAft>
              <a:defRPr/>
            </a:pPr>
            <a:r>
              <a:rPr lang="fr-FR" dirty="0" smtClean="0"/>
              <a:t>Donner 5 minutes. Puis prendre 2 ou 3 personnes qui donne leur liste et c’est tout. </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PRÉPARER LA LISTE DES CONSÉQUENCES PAR CATÉGORIES DANS EXERCICES PÉDAGOGIQUES</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u="sng" dirty="0" smtClean="0"/>
              <a:t>Informations complémentaires </a:t>
            </a:r>
          </a:p>
          <a:p>
            <a:pPr eaLnBrk="1" fontAlgn="auto" hangingPunct="1">
              <a:spcBef>
                <a:spcPts val="0"/>
              </a:spcBef>
              <a:spcAft>
                <a:spcPts val="0"/>
              </a:spcAft>
              <a:defRPr/>
            </a:pPr>
            <a:endParaRPr lang="fr-FR" altLang="fr-FR" dirty="0" smtClean="0">
              <a:ea typeface="MS PGothic" charset="-128"/>
            </a:endParaRPr>
          </a:p>
          <a:p>
            <a:pPr eaLnBrk="1" fontAlgn="auto" hangingPunct="1">
              <a:spcBef>
                <a:spcPts val="0"/>
              </a:spcBef>
              <a:spcAft>
                <a:spcPts val="0"/>
              </a:spcAft>
              <a:defRPr/>
            </a:pPr>
            <a:r>
              <a:rPr lang="fr-FR" dirty="0" smtClean="0"/>
              <a:t>Chez la femme victime de violences :</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 les lésions traumatiques, visibles ou cachées, récentes ou anciennes : être attentif aux lésions tympaniques et ophtalmologiques </a:t>
            </a:r>
          </a:p>
          <a:p>
            <a:pPr eaLnBrk="1" fontAlgn="auto" hangingPunct="1">
              <a:spcBef>
                <a:spcPts val="0"/>
              </a:spcBef>
              <a:spcAft>
                <a:spcPts val="0"/>
              </a:spcAft>
              <a:defRPr/>
            </a:pPr>
            <a:r>
              <a:rPr lang="fr-FR" dirty="0" smtClean="0"/>
              <a:t>• les troubles psychologiques : troubles psychosomatiques (palpitations, douleurs, céphalées, </a:t>
            </a:r>
            <a:r>
              <a:rPr lang="fr-FR" dirty="0" err="1" smtClean="0"/>
              <a:t>etc</a:t>
            </a:r>
            <a:r>
              <a:rPr lang="fr-FR" dirty="0" smtClean="0"/>
              <a:t>), anxiété, panique, dépression, idées et/ou tentatives de suicide, état de stress </a:t>
            </a:r>
            <a:r>
              <a:rPr lang="fr-FR" dirty="0" err="1" smtClean="0"/>
              <a:t>post-traumatique,troubles</a:t>
            </a:r>
            <a:r>
              <a:rPr lang="fr-FR" dirty="0" smtClean="0"/>
              <a:t> du sommeil, de l’alimentation, troubles cognitifs ;</a:t>
            </a:r>
          </a:p>
          <a:p>
            <a:pPr eaLnBrk="1" fontAlgn="auto" hangingPunct="1">
              <a:spcBef>
                <a:spcPts val="0"/>
              </a:spcBef>
              <a:spcAft>
                <a:spcPts val="0"/>
              </a:spcAft>
              <a:defRPr/>
            </a:pPr>
            <a:r>
              <a:rPr lang="fr-FR" dirty="0" smtClean="0"/>
              <a:t>• les abus de substances pour lutter contre le stress : tabac, alcool, drogues, médicaments antalgiques, etc.</a:t>
            </a:r>
          </a:p>
          <a:p>
            <a:pPr eaLnBrk="1" fontAlgn="auto" hangingPunct="1">
              <a:spcBef>
                <a:spcPts val="0"/>
              </a:spcBef>
              <a:spcAft>
                <a:spcPts val="0"/>
              </a:spcAft>
              <a:defRPr/>
            </a:pPr>
            <a:r>
              <a:rPr lang="fr-FR" dirty="0" smtClean="0"/>
              <a:t>• les grossesses pathologiques, conséquence de violences physiques, sexuelles et/ou psychologiques: accouchement prématuré, retard de croissance  in utero, avortement spontané, rupture prématuré des membranes, rupture utérine, décollement  rétro-placentaire, mort </a:t>
            </a:r>
            <a:r>
              <a:rPr lang="fr-FR" dirty="0" err="1" smtClean="0"/>
              <a:t>fétale</a:t>
            </a:r>
            <a:r>
              <a:rPr lang="fr-FR" dirty="0" smtClean="0"/>
              <a:t> ;</a:t>
            </a:r>
          </a:p>
          <a:p>
            <a:pPr eaLnBrk="1" fontAlgn="auto" hangingPunct="1">
              <a:spcBef>
                <a:spcPts val="0"/>
              </a:spcBef>
              <a:spcAft>
                <a:spcPts val="0"/>
              </a:spcAft>
              <a:defRPr/>
            </a:pPr>
            <a:r>
              <a:rPr lang="fr-FR" dirty="0" smtClean="0"/>
              <a:t>• les troubles gynécologiques : lésions périnéales, infections sexuellement transmissibles (</a:t>
            </a:r>
            <a:r>
              <a:rPr lang="fr-FR" dirty="0" err="1" smtClean="0"/>
              <a:t>chlamydioses</a:t>
            </a:r>
            <a:r>
              <a:rPr lang="fr-FR" dirty="0" smtClean="0"/>
              <a:t>, infections HPV, infection VIH), douleurs pelviennes chroniques, dyspareunie, dysménorrhée. Chez les enfants qui en sont témoins : présence de troubles somatiques et psychologiques : anxiété, dépression, stress post-traumatique, troubles du comportement et de la conduite.</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altLang="fr-FR" dirty="0" smtClean="0">
                <a:ea typeface="MS PGothic" charset="-128"/>
              </a:rPr>
              <a:t>.</a:t>
            </a:r>
            <a:endParaRPr lang="fr-FR" altLang="fr-FR" dirty="0">
              <a:ea typeface="MS PGothic" charset="-128"/>
            </a:endParaRPr>
          </a:p>
        </p:txBody>
      </p:sp>
      <p:sp>
        <p:nvSpPr>
          <p:cNvPr id="12595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1D8828-14FE-4520-80E7-9B3BEDC378C1}" type="slidenum">
              <a:rPr lang="fr-FR" altLang="fr-FR" smtClean="0">
                <a:ea typeface="MS PGothic" pitchFamily="34" charset="-128"/>
              </a:rPr>
              <a:pPr fontAlgn="base">
                <a:spcBef>
                  <a:spcPct val="0"/>
                </a:spcBef>
                <a:spcAft>
                  <a:spcPct val="0"/>
                </a:spcAft>
              </a:pPr>
              <a:t>45</a:t>
            </a:fld>
            <a:endParaRPr lang="fr-FR" altLang="fr-FR" smtClean="0">
              <a:ea typeface="MS PGothic"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269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fr-FR" smtClean="0"/>
              <a:t>Il est important de connaître les conséquences des violences, </a:t>
            </a:r>
          </a:p>
          <a:p>
            <a:pPr eaLnBrk="1" hangingPunct="1">
              <a:spcBef>
                <a:spcPct val="0"/>
              </a:spcBef>
              <a:buFont typeface="Wingdings" pitchFamily="2" charset="2"/>
              <a:buNone/>
            </a:pPr>
            <a:r>
              <a:rPr lang="fr-FR" smtClean="0"/>
              <a:t>car c’est aussi cela qui vous donnera les éléments nécessaires qui vous permettront d’’identifier une femme victime de violences. </a:t>
            </a:r>
          </a:p>
          <a:p>
            <a:pPr eaLnBrk="1" hangingPunct="1">
              <a:spcBef>
                <a:spcPct val="0"/>
              </a:spcBef>
              <a:buFont typeface="Wingdings" pitchFamily="2" charset="2"/>
              <a:buNone/>
            </a:pPr>
            <a:endParaRPr lang="fr-FR" smtClean="0"/>
          </a:p>
          <a:p>
            <a:pPr eaLnBrk="1" hangingPunct="1">
              <a:spcBef>
                <a:spcPct val="0"/>
              </a:spcBef>
              <a:buFont typeface="Wingdings" pitchFamily="2" charset="2"/>
              <a:buNone/>
            </a:pPr>
            <a:r>
              <a:rPr lang="fr-FR" smtClean="0"/>
              <a:t>Ce que l’on pourrait appeler des « signaux d’alerte », c’est à dire des signaux qui vous mettent la « puce à l’oreille »</a:t>
            </a:r>
          </a:p>
        </p:txBody>
      </p:sp>
      <p:sp>
        <p:nvSpPr>
          <p:cNvPr id="12698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5528B9-F83C-4E3B-9822-A38FC7810E32}" type="slidenum">
              <a:rPr lang="fr-FR" smtClean="0"/>
              <a:pPr fontAlgn="base">
                <a:spcBef>
                  <a:spcPct val="0"/>
                </a:spcBef>
                <a:spcAft>
                  <a:spcPct val="0"/>
                </a:spcAft>
              </a:pPr>
              <a:t>46</a:t>
            </a:fld>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10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L’accueil, comment on accueille une femme de violence? </a:t>
            </a:r>
          </a:p>
          <a:p>
            <a:pPr eaLnBrk="1" hangingPunct="1">
              <a:spcBef>
                <a:spcPct val="0"/>
              </a:spcBef>
            </a:pPr>
            <a:r>
              <a:rPr lang="fr-FR" dirty="0" smtClean="0"/>
              <a:t>Comment se positionne-t-on par rapport à une femme victime de violences? </a:t>
            </a:r>
          </a:p>
          <a:p>
            <a:pPr eaLnBrk="1" hangingPunct="1">
              <a:spcBef>
                <a:spcPct val="0"/>
              </a:spcBef>
            </a:pPr>
            <a:r>
              <a:rPr lang="fr-FR" dirty="0" smtClean="0"/>
              <a:t>Il faut toujours être bienveillant</a:t>
            </a:r>
          </a:p>
          <a:p>
            <a:pPr eaLnBrk="1" hangingPunct="1">
              <a:spcBef>
                <a:spcPct val="0"/>
              </a:spcBef>
            </a:pPr>
            <a:endParaRPr lang="fr-FR" dirty="0" smtClean="0"/>
          </a:p>
          <a:p>
            <a:pPr eaLnBrk="1" hangingPunct="1">
              <a:spcBef>
                <a:spcPct val="0"/>
              </a:spcBef>
            </a:pPr>
            <a:r>
              <a:rPr lang="fr-FR" dirty="0" smtClean="0"/>
              <a:t>Une chose à savoir : une femme victime de violence a un comportement qui peut paraître étrange, elle est pas cohérente, elle est lourde, elle est fatigante, elle ne coopère pas toujours….</a:t>
            </a:r>
          </a:p>
          <a:p>
            <a:pPr eaLnBrk="1" hangingPunct="1">
              <a:spcBef>
                <a:spcPct val="0"/>
              </a:spcBef>
            </a:pPr>
            <a:r>
              <a:rPr lang="fr-FR" dirty="0" smtClean="0"/>
              <a:t>Par exemple : vous êtes à l’accueil du centre de santé. Une femme arrive, elle est très désagréable et énervée. Elle demande à voir un médecin. Vous ne répondez pas directement. Elle s’énerve et renverse son sac par terre devant tout le monde. </a:t>
            </a:r>
          </a:p>
          <a:p>
            <a:pPr eaLnBrk="1" hangingPunct="1">
              <a:spcBef>
                <a:spcPct val="0"/>
              </a:spcBef>
            </a:pPr>
            <a:r>
              <a:rPr lang="fr-FR" dirty="0" smtClean="0"/>
              <a:t>Comment réagissez vous? </a:t>
            </a:r>
          </a:p>
          <a:p>
            <a:pPr eaLnBrk="1" hangingPunct="1">
              <a:spcBef>
                <a:spcPct val="0"/>
              </a:spcBef>
            </a:pPr>
            <a:endParaRPr lang="fr-FR" dirty="0" smtClean="0"/>
          </a:p>
          <a:p>
            <a:pPr eaLnBrk="1" hangingPunct="1">
              <a:spcBef>
                <a:spcPct val="0"/>
              </a:spcBef>
            </a:pPr>
            <a:r>
              <a:rPr lang="fr-FR" dirty="0" smtClean="0"/>
              <a:t>Votre première réaction et bien sur l’énervement, et vous avez envie de la renvoyer chez elle. </a:t>
            </a:r>
          </a:p>
          <a:p>
            <a:pPr eaLnBrk="1" hangingPunct="1">
              <a:spcBef>
                <a:spcPct val="0"/>
              </a:spcBef>
            </a:pPr>
            <a:r>
              <a:rPr lang="fr-FR" dirty="0" smtClean="0"/>
              <a:t>Maintenant que vous êtes </a:t>
            </a:r>
            <a:r>
              <a:rPr lang="fr-FR" dirty="0" err="1" smtClean="0"/>
              <a:t>formé.e.s</a:t>
            </a:r>
            <a:r>
              <a:rPr lang="fr-FR" dirty="0" smtClean="0"/>
              <a:t> sur les violences, cette réaction doit vous mettre la puce à l’oreille et allumer le fameux signal d’alerte. Parlez lui doucement, dites lui de s’asseoir et proposez lui un verre d’eau.</a:t>
            </a:r>
          </a:p>
          <a:p>
            <a:pPr eaLnBrk="1" hangingPunct="1">
              <a:spcBef>
                <a:spcPct val="0"/>
              </a:spcBef>
            </a:pPr>
            <a:r>
              <a:rPr lang="fr-FR" dirty="0" smtClean="0"/>
              <a:t> </a:t>
            </a:r>
          </a:p>
          <a:p>
            <a:pPr eaLnBrk="1" hangingPunct="1">
              <a:spcBef>
                <a:spcPct val="0"/>
              </a:spcBef>
              <a:buFont typeface="Wingdings" pitchFamily="2" charset="2"/>
              <a:buNone/>
            </a:pPr>
            <a:endParaRPr lang="fr-FR" dirty="0" smtClean="0"/>
          </a:p>
        </p:txBody>
      </p:sp>
      <p:sp>
        <p:nvSpPr>
          <p:cNvPr id="13107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B34AA7-C126-4D10-A790-5BD826044EF0}" type="slidenum">
              <a:rPr lang="fr-FR" smtClean="0"/>
              <a:pPr fontAlgn="base">
                <a:spcBef>
                  <a:spcPct val="0"/>
                </a:spcBef>
                <a:spcAft>
                  <a:spcPct val="0"/>
                </a:spcAft>
              </a:pPr>
              <a:t>47</a:t>
            </a:fld>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20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None/>
            </a:pPr>
            <a:r>
              <a:rPr lang="fr-FR" smtClean="0"/>
              <a:t>Il faut donc adopter un comportement de bienveillance, car naturellement, elle va vous agacer </a:t>
            </a:r>
          </a:p>
          <a:p>
            <a:pPr eaLnBrk="1" hangingPunct="1">
              <a:spcBef>
                <a:spcPct val="0"/>
              </a:spcBef>
              <a:buFont typeface="Wingdings" pitchFamily="2" charset="2"/>
              <a:buNone/>
            </a:pPr>
            <a:r>
              <a:rPr lang="fr-FR" smtClean="0"/>
              <a:t>Il vaut mieux être prévenu</a:t>
            </a:r>
          </a:p>
          <a:p>
            <a:pPr eaLnBrk="1" hangingPunct="1">
              <a:spcBef>
                <a:spcPct val="0"/>
              </a:spcBef>
              <a:buFont typeface="Wingdings" pitchFamily="2" charset="2"/>
              <a:buNone/>
            </a:pPr>
            <a:endParaRPr lang="fr-FR" smtClean="0"/>
          </a:p>
          <a:p>
            <a:pPr eaLnBrk="1" hangingPunct="1">
              <a:spcBef>
                <a:spcPct val="0"/>
              </a:spcBef>
              <a:buFont typeface="Wingdings" pitchFamily="2" charset="2"/>
              <a:buNone/>
            </a:pPr>
            <a:r>
              <a:rPr lang="fr-FR" smtClean="0"/>
              <a:t>Maintenant, vous êtes prévenus, savez vous ce que l’on doit dire à une femme victime de violences? </a:t>
            </a:r>
          </a:p>
        </p:txBody>
      </p:sp>
      <p:sp>
        <p:nvSpPr>
          <p:cNvPr id="13210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FCEE91-E1A4-4F27-BBEC-216AA65BA750}" type="slidenum">
              <a:rPr lang="fr-FR" smtClean="0"/>
              <a:pPr fontAlgn="base">
                <a:spcBef>
                  <a:spcPct val="0"/>
                </a:spcBef>
                <a:spcAft>
                  <a:spcPct val="0"/>
                </a:spcAft>
              </a:pPr>
              <a:t>48</a:t>
            </a:fld>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31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Il y a trois choses à dire à une femme victime de violence. </a:t>
            </a:r>
          </a:p>
          <a:p>
            <a:pPr eaLnBrk="1" hangingPunct="1">
              <a:spcBef>
                <a:spcPct val="0"/>
              </a:spcBef>
            </a:pPr>
            <a:r>
              <a:rPr lang="fr-FR" smtClean="0"/>
              <a:t>- Vous n’y êtes pour rien</a:t>
            </a:r>
          </a:p>
          <a:p>
            <a:pPr eaLnBrk="1" hangingPunct="1">
              <a:spcBef>
                <a:spcPct val="0"/>
              </a:spcBef>
            </a:pPr>
            <a:r>
              <a:rPr lang="fr-FR" smtClean="0"/>
              <a:t>- Le coupable est celui qui vous a agressé</a:t>
            </a:r>
          </a:p>
          <a:p>
            <a:pPr eaLnBrk="1" hangingPunct="1">
              <a:spcBef>
                <a:spcPct val="0"/>
              </a:spcBef>
            </a:pPr>
            <a:r>
              <a:rPr lang="fr-FR" smtClean="0"/>
              <a:t>- Les violences sont interdites par la loi </a:t>
            </a:r>
          </a:p>
          <a:p>
            <a:pPr eaLnBrk="1" hangingPunct="1">
              <a:spcBef>
                <a:spcPct val="0"/>
              </a:spcBef>
            </a:pPr>
            <a:r>
              <a:rPr lang="fr-FR" smtClean="0"/>
              <a:t>Vous pensez que vous pourrez dire cette phrase? </a:t>
            </a:r>
            <a:r>
              <a:rPr lang="fr-FR" i="1" smtClean="0"/>
              <a:t>Réactions de la salle</a:t>
            </a:r>
            <a:endParaRPr lang="fr-FR" smtClean="0"/>
          </a:p>
          <a:p>
            <a:pPr eaLnBrk="1" hangingPunct="1">
              <a:spcBef>
                <a:spcPct val="0"/>
              </a:spcBef>
            </a:pPr>
            <a:r>
              <a:rPr lang="fr-FR" smtClean="0"/>
              <a:t>On va essayer. Levez-vous ! Et répéter ces trois phrases.</a:t>
            </a:r>
          </a:p>
          <a:p>
            <a:pPr eaLnBrk="1" hangingPunct="1">
              <a:spcBef>
                <a:spcPct val="0"/>
              </a:spcBef>
            </a:pPr>
            <a:endParaRPr lang="fr-FR" smtClean="0"/>
          </a:p>
        </p:txBody>
      </p:sp>
      <p:sp>
        <p:nvSpPr>
          <p:cNvPr id="13312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2F0E3E-1D40-4E5E-A61E-C2107F85B243}" type="slidenum">
              <a:rPr lang="fr-FR" smtClean="0"/>
              <a:pPr fontAlgn="base">
                <a:spcBef>
                  <a:spcPct val="0"/>
                </a:spcBef>
                <a:spcAft>
                  <a:spcPct val="0"/>
                </a:spcAft>
              </a:pPr>
              <a:t>49</a:t>
            </a:fld>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41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 typeface="Wingdings" pitchFamily="2" charset="2"/>
              <a:buChar char="Ø"/>
            </a:pPr>
            <a:r>
              <a:rPr lang="fr-FR" smtClean="0"/>
              <a:t>Expliquer le concept (parrallèle avec le deuil)</a:t>
            </a:r>
          </a:p>
          <a:p>
            <a:pPr marL="171450" indent="-171450" eaLnBrk="1" hangingPunct="1">
              <a:spcBef>
                <a:spcPct val="0"/>
              </a:spcBef>
              <a:buFont typeface="Wingdings" pitchFamily="2" charset="2"/>
              <a:buChar char="Ø"/>
            </a:pPr>
            <a:endParaRPr lang="fr-FR" smtClean="0"/>
          </a:p>
        </p:txBody>
      </p:sp>
      <p:sp>
        <p:nvSpPr>
          <p:cNvPr id="1341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06ABBD-A3A2-4FF0-8CE4-8786F33C4D66}" type="slidenum">
              <a:rPr lang="fr-FR" smtClean="0"/>
              <a:pPr fontAlgn="base">
                <a:spcBef>
                  <a:spcPct val="0"/>
                </a:spcBef>
                <a:spcAft>
                  <a:spcPct val="0"/>
                </a:spcAft>
              </a:pPr>
              <a:t>50</a:t>
            </a:fld>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51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Maintenant que vous savez accueillir une femme victime de violences. </a:t>
            </a:r>
          </a:p>
          <a:p>
            <a:pPr eaLnBrk="1" hangingPunct="1">
              <a:spcBef>
                <a:spcPct val="0"/>
              </a:spcBef>
            </a:pPr>
            <a:r>
              <a:rPr lang="fr-FR" smtClean="0"/>
              <a:t>La seconde étape c’est l’orientation. En fonction du poste que vous occupez, vous orienterez la personne soit auprès d’un.e autre professionnel.le de santé au sein du centre de santé, ou de l’hôpital, soit auprès d’autres services qui pourront l’accompagner dans sa démarche. </a:t>
            </a:r>
          </a:p>
          <a:p>
            <a:pPr eaLnBrk="1" hangingPunct="1">
              <a:spcBef>
                <a:spcPct val="0"/>
              </a:spcBef>
            </a:pPr>
            <a:r>
              <a:rPr lang="fr-FR" smtClean="0"/>
              <a:t> </a:t>
            </a:r>
          </a:p>
          <a:p>
            <a:pPr eaLnBrk="1" hangingPunct="1">
              <a:spcBef>
                <a:spcPct val="0"/>
              </a:spcBef>
            </a:pPr>
            <a:r>
              <a:rPr lang="fr-FR" smtClean="0"/>
              <a:t>Je vous propose donc que nous travaillions ensemble à partir de cette fiche, pour identifier les différents partenaires qui peuvent prendre en charge des femmes victimes de violences de façon complémentaires à la prise en charge en santé. C’est ce que l’on appelle la prise en charge intersectorielle. </a:t>
            </a:r>
          </a:p>
          <a:p>
            <a:pPr eaLnBrk="1" hangingPunct="1">
              <a:spcBef>
                <a:spcPct val="0"/>
              </a:spcBef>
            </a:pPr>
            <a:r>
              <a:rPr lang="fr-FR" smtClean="0"/>
              <a:t>Je vous distribue la carte des partenaires non remplie. </a:t>
            </a:r>
          </a:p>
          <a:p>
            <a:pPr eaLnBrk="1" hangingPunct="1">
              <a:spcBef>
                <a:spcPct val="0"/>
              </a:spcBef>
            </a:pPr>
            <a:r>
              <a:rPr lang="fr-FR" i="1" smtClean="0"/>
              <a:t>Distribuer. </a:t>
            </a:r>
            <a:endParaRPr lang="fr-FR" smtClean="0"/>
          </a:p>
          <a:p>
            <a:pPr eaLnBrk="1" hangingPunct="1">
              <a:spcBef>
                <a:spcPct val="0"/>
              </a:spcBef>
            </a:pPr>
            <a:r>
              <a:rPr lang="fr-FR" smtClean="0"/>
              <a:t> </a:t>
            </a:r>
          </a:p>
          <a:p>
            <a:pPr eaLnBrk="1" hangingPunct="1">
              <a:spcBef>
                <a:spcPct val="0"/>
              </a:spcBef>
            </a:pPr>
            <a:r>
              <a:rPr lang="fr-FR" b="1" smtClean="0"/>
              <a:t>Consigne</a:t>
            </a:r>
            <a:r>
              <a:rPr lang="fr-FR" smtClean="0"/>
              <a:t> </a:t>
            </a:r>
          </a:p>
          <a:p>
            <a:pPr eaLnBrk="1" hangingPunct="1">
              <a:spcBef>
                <a:spcPct val="0"/>
              </a:spcBef>
            </a:pPr>
            <a:r>
              <a:rPr lang="fr-FR" smtClean="0"/>
              <a:t>Nous allons d’abord identifier ensemble les différents partenaires que vous pourriez mobiliser. </a:t>
            </a:r>
          </a:p>
          <a:p>
            <a:pPr eaLnBrk="1" hangingPunct="1">
              <a:spcBef>
                <a:spcPct val="0"/>
              </a:spcBef>
            </a:pPr>
            <a:r>
              <a:rPr lang="fr-FR" smtClean="0"/>
              <a:t>Par exemple, quels sont les différents types de services dont a besoin une femme victime de violence ? </a:t>
            </a:r>
          </a:p>
          <a:p>
            <a:pPr eaLnBrk="1" hangingPunct="1">
              <a:spcBef>
                <a:spcPct val="0"/>
              </a:spcBef>
            </a:pPr>
            <a:r>
              <a:rPr lang="fr-FR" i="1" smtClean="0"/>
              <a:t>Donnez la parole à la salle</a:t>
            </a:r>
            <a:endParaRPr lang="fr-FR" smtClean="0"/>
          </a:p>
          <a:p>
            <a:pPr eaLnBrk="1" hangingPunct="1">
              <a:spcBef>
                <a:spcPct val="0"/>
              </a:spcBef>
            </a:pPr>
            <a:r>
              <a:rPr lang="fr-FR" smtClean="0"/>
              <a:t> </a:t>
            </a:r>
          </a:p>
          <a:p>
            <a:pPr eaLnBrk="1" hangingPunct="1">
              <a:spcBef>
                <a:spcPct val="0"/>
              </a:spcBef>
            </a:pPr>
            <a:r>
              <a:rPr lang="fr-FR" smtClean="0"/>
              <a:t>La police : oui, pour qu’elle puisse porter plainte. </a:t>
            </a:r>
          </a:p>
          <a:p>
            <a:pPr eaLnBrk="1" hangingPunct="1">
              <a:spcBef>
                <a:spcPct val="0"/>
              </a:spcBef>
            </a:pPr>
            <a:r>
              <a:rPr lang="fr-FR" smtClean="0"/>
              <a:t>Ou trouve-t-on la police? Au poste de police. On écrit poste de police dans la case en haut à droite. </a:t>
            </a:r>
          </a:p>
          <a:p>
            <a:pPr eaLnBrk="1" hangingPunct="1">
              <a:spcBef>
                <a:spcPct val="0"/>
              </a:spcBef>
            </a:pPr>
            <a:r>
              <a:rPr lang="fr-FR" smtClean="0"/>
              <a:t>Ensuite :</a:t>
            </a:r>
          </a:p>
          <a:p>
            <a:pPr eaLnBrk="1" hangingPunct="1">
              <a:spcBef>
                <a:spcPct val="0"/>
              </a:spcBef>
            </a:pPr>
            <a:r>
              <a:rPr lang="fr-FR" smtClean="0"/>
              <a:t>La Justice, ok, à qui peut-on se référer directement ? Au Procureure ou secrétaire du procureur</a:t>
            </a:r>
          </a:p>
          <a:p>
            <a:pPr eaLnBrk="1" hangingPunct="1">
              <a:spcBef>
                <a:spcPct val="0"/>
              </a:spcBef>
            </a:pPr>
            <a:r>
              <a:rPr lang="fr-FR" smtClean="0"/>
              <a:t>Associations féministes, qui ? Par exemple l’ATFD</a:t>
            </a:r>
          </a:p>
          <a:p>
            <a:pPr eaLnBrk="1" hangingPunct="1">
              <a:spcBef>
                <a:spcPct val="0"/>
              </a:spcBef>
            </a:pPr>
            <a:r>
              <a:rPr lang="fr-FR" smtClean="0"/>
              <a:t>Autre professionnel.le.s de santé, par exemple, la sage-femme, le médecin ou le centre médico-légal</a:t>
            </a:r>
          </a:p>
          <a:p>
            <a:pPr eaLnBrk="1" hangingPunct="1">
              <a:spcBef>
                <a:spcPct val="0"/>
              </a:spcBef>
            </a:pPr>
            <a:r>
              <a:rPr lang="fr-FR" smtClean="0"/>
              <a:t>Délégué.e.s de la protection de l’enfance</a:t>
            </a:r>
          </a:p>
          <a:p>
            <a:pPr eaLnBrk="1" hangingPunct="1">
              <a:spcBef>
                <a:spcPct val="0"/>
              </a:spcBef>
            </a:pPr>
            <a:r>
              <a:rPr lang="fr-FR" smtClean="0"/>
              <a:t>L’entourage de la victime, par exemple, une amie de confiance ou une sœur </a:t>
            </a:r>
          </a:p>
          <a:p>
            <a:pPr eaLnBrk="1" hangingPunct="1">
              <a:spcBef>
                <a:spcPct val="0"/>
              </a:spcBef>
            </a:pPr>
            <a:endParaRPr lang="fr-FR" altLang="fr-FR" smtClean="0">
              <a:ea typeface="MS PGothic" pitchFamily="34" charset="-128"/>
            </a:endParaRPr>
          </a:p>
        </p:txBody>
      </p:sp>
      <p:sp>
        <p:nvSpPr>
          <p:cNvPr id="13517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668BE4-9FD8-4E51-89FF-E3765D79A386}" type="slidenum">
              <a:rPr lang="fr-FR" altLang="fr-FR" smtClean="0">
                <a:ea typeface="MS PGothic" pitchFamily="34" charset="-128"/>
              </a:rPr>
              <a:pPr fontAlgn="base">
                <a:spcBef>
                  <a:spcPct val="0"/>
                </a:spcBef>
                <a:spcAft>
                  <a:spcPct val="0"/>
                </a:spcAft>
              </a:pPr>
              <a:t>51</a:t>
            </a:fld>
            <a:endParaRPr lang="fr-FR" altLang="fr-FR"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21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ea typeface="MS PGothic" pitchFamily="34" charset="-128"/>
              </a:rPr>
              <a:t>En 1979 ONU condamne les VFF</a:t>
            </a:r>
          </a:p>
          <a:p>
            <a:pPr eaLnBrk="1" hangingPunct="1">
              <a:spcBef>
                <a:spcPct val="0"/>
              </a:spcBef>
            </a:pPr>
            <a:r>
              <a:rPr lang="fr-FR" smtClean="0"/>
              <a:t>L’ONU en adoptant la convention d’élimination des discriminations à l’égard des femmes (CEDAW) a dit non à toutes les formes de discrimination y compris la violence. Ratifiée par presque 100 % des pays du monde : tous ont déclaré que les VFF étaient un problème. Depuis 40 ans environ, on a énormément avancé, même s’il reste beaucoup à faire. La Tunisie l’a ratifié en 1985 avec des réserves levée en 2011.</a:t>
            </a:r>
          </a:p>
          <a:p>
            <a:pPr eaLnBrk="1" hangingPunct="1">
              <a:spcBef>
                <a:spcPct val="0"/>
              </a:spcBef>
            </a:pPr>
            <a:r>
              <a:rPr lang="fr-FR" smtClean="0"/>
              <a:t> </a:t>
            </a:r>
          </a:p>
          <a:p>
            <a:pPr eaLnBrk="1" hangingPunct="1">
              <a:spcBef>
                <a:spcPct val="0"/>
              </a:spcBef>
            </a:pPr>
            <a:endParaRPr lang="fr-FR" smtClean="0">
              <a:ea typeface="MS PGothic" pitchFamily="34" charset="-128"/>
            </a:endParaRPr>
          </a:p>
          <a:p>
            <a:pPr eaLnBrk="1" hangingPunct="1">
              <a:spcBef>
                <a:spcPct val="0"/>
              </a:spcBef>
            </a:pPr>
            <a:r>
              <a:rPr lang="fr-FR" smtClean="0">
                <a:ea typeface="MS PGothic" pitchFamily="34" charset="-128"/>
              </a:rPr>
              <a:t>Ratification en 1985 avec des réserves levée en 2011</a:t>
            </a:r>
          </a:p>
        </p:txBody>
      </p:sp>
      <p:sp>
        <p:nvSpPr>
          <p:cNvPr id="9216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43BB97-CC2C-4988-AD22-F8D51D5C1C66}" type="slidenum">
              <a:rPr lang="fr-FR" smtClean="0">
                <a:ea typeface="MS PGothic" pitchFamily="34" charset="-128"/>
              </a:rPr>
              <a:pPr fontAlgn="base">
                <a:spcBef>
                  <a:spcPct val="0"/>
                </a:spcBef>
                <a:spcAft>
                  <a:spcPct val="0"/>
                </a:spcAft>
              </a:pPr>
              <a:t>4</a:t>
            </a:fld>
            <a:endParaRPr lang="fr-FR" smtClean="0">
              <a:ea typeface="MS PGothic"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61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Ok, donc a a identifié les différents partenaires que nous pouvons contacter. </a:t>
            </a:r>
          </a:p>
          <a:p>
            <a:pPr eaLnBrk="1" hangingPunct="1">
              <a:spcBef>
                <a:spcPct val="0"/>
              </a:spcBef>
            </a:pPr>
            <a:r>
              <a:rPr lang="fr-FR" smtClean="0"/>
              <a:t>Maintenant, nous allons essayer de trouver leurs coordonnées. </a:t>
            </a:r>
          </a:p>
          <a:p>
            <a:pPr eaLnBrk="1" hangingPunct="1">
              <a:spcBef>
                <a:spcPct val="0"/>
              </a:spcBef>
            </a:pPr>
            <a:r>
              <a:rPr lang="fr-FR" smtClean="0"/>
              <a:t> </a:t>
            </a:r>
          </a:p>
          <a:p>
            <a:pPr eaLnBrk="1" hangingPunct="1">
              <a:spcBef>
                <a:spcPct val="0"/>
              </a:spcBef>
            </a:pPr>
            <a:r>
              <a:rPr lang="fr-FR" smtClean="0"/>
              <a:t> </a:t>
            </a:r>
          </a:p>
          <a:p>
            <a:pPr eaLnBrk="1" hangingPunct="1">
              <a:spcBef>
                <a:spcPct val="0"/>
              </a:spcBef>
            </a:pPr>
            <a:r>
              <a:rPr lang="fr-FR" b="1" smtClean="0"/>
              <a:t>Consigne </a:t>
            </a:r>
            <a:endParaRPr lang="fr-FR" smtClean="0"/>
          </a:p>
          <a:p>
            <a:pPr eaLnBrk="1" hangingPunct="1">
              <a:spcBef>
                <a:spcPct val="0"/>
              </a:spcBef>
            </a:pPr>
            <a:r>
              <a:rPr lang="fr-FR" smtClean="0"/>
              <a:t>Par groupe de trois personnes, prenez vos téléphones et trouvez les coordonnées d’un des partenaires. </a:t>
            </a:r>
          </a:p>
          <a:p>
            <a:pPr eaLnBrk="1" hangingPunct="1">
              <a:spcBef>
                <a:spcPct val="0"/>
              </a:spcBef>
            </a:pPr>
            <a:r>
              <a:rPr lang="fr-FR" smtClean="0"/>
              <a:t>Groupe 1 : celui du poste de police</a:t>
            </a:r>
          </a:p>
          <a:p>
            <a:pPr eaLnBrk="1" hangingPunct="1">
              <a:spcBef>
                <a:spcPct val="0"/>
              </a:spcBef>
            </a:pPr>
            <a:r>
              <a:rPr lang="fr-FR" smtClean="0"/>
              <a:t>Groupe 2 : adresse du tribunal de première instance de votre gouvernorat</a:t>
            </a:r>
          </a:p>
          <a:p>
            <a:pPr eaLnBrk="1" hangingPunct="1">
              <a:spcBef>
                <a:spcPct val="0"/>
              </a:spcBef>
            </a:pPr>
            <a:r>
              <a:rPr lang="fr-FR" smtClean="0"/>
              <a:t>Groupe 3 : d’une association de femmes ou de droits humains </a:t>
            </a:r>
          </a:p>
          <a:p>
            <a:pPr eaLnBrk="1" hangingPunct="1">
              <a:spcBef>
                <a:spcPct val="0"/>
              </a:spcBef>
            </a:pPr>
            <a:r>
              <a:rPr lang="fr-FR" smtClean="0"/>
              <a:t>Groupe 4 : vous trouvez le numéro du délégué à la protection de l’enfance </a:t>
            </a:r>
          </a:p>
          <a:p>
            <a:pPr eaLnBrk="1" hangingPunct="1">
              <a:spcBef>
                <a:spcPct val="0"/>
              </a:spcBef>
            </a:pPr>
            <a:r>
              <a:rPr lang="fr-FR" smtClean="0"/>
              <a:t> </a:t>
            </a:r>
          </a:p>
        </p:txBody>
      </p:sp>
      <p:sp>
        <p:nvSpPr>
          <p:cNvPr id="13619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A79A83-B99B-42BA-97C1-31B509AABB0C}" type="slidenum">
              <a:rPr lang="fr-FR" altLang="fr-FR" smtClean="0">
                <a:ea typeface="MS PGothic" pitchFamily="34" charset="-128"/>
              </a:rPr>
              <a:pPr fontAlgn="base">
                <a:spcBef>
                  <a:spcPct val="0"/>
                </a:spcBef>
                <a:spcAft>
                  <a:spcPct val="0"/>
                </a:spcAft>
              </a:pPr>
              <a:t>52</a:t>
            </a:fld>
            <a:endParaRPr lang="fr-FR" altLang="fr-FR" smtClean="0">
              <a:ea typeface="MS PGothic"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82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 typeface="Wingdings" pitchFamily="2" charset="2"/>
              <a:buChar char="Ø"/>
            </a:pPr>
            <a:endParaRPr lang="fr-FR" smtClean="0"/>
          </a:p>
        </p:txBody>
      </p:sp>
      <p:sp>
        <p:nvSpPr>
          <p:cNvPr id="1382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B02641-AF7F-4DBE-9D34-CB700CAC997C}" type="slidenum">
              <a:rPr lang="fr-FR" smtClean="0"/>
              <a:pPr fontAlgn="base">
                <a:spcBef>
                  <a:spcPct val="0"/>
                </a:spcBef>
                <a:spcAft>
                  <a:spcPct val="0"/>
                </a:spcAft>
              </a:pPr>
              <a:t>53</a:t>
            </a:fld>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392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ltLang="fr-FR" smtClean="0">
                <a:ea typeface="MS PGothic" pitchFamily="34" charset="-128"/>
              </a:rPr>
              <a:t>Prenons la situation d’un.e médecin. Vous accueil lez la patiente dans votre bureau. </a:t>
            </a:r>
          </a:p>
          <a:p>
            <a:pPr eaLnBrk="1" hangingPunct="1">
              <a:spcBef>
                <a:spcPct val="0"/>
              </a:spcBef>
            </a:pPr>
            <a:r>
              <a:rPr lang="fr-FR" altLang="fr-FR" smtClean="0">
                <a:ea typeface="MS PGothic" pitchFamily="34" charset="-128"/>
              </a:rPr>
              <a:t>Il y a 3 choses que vous pouvez regarder ou faire pour vérifier si elle est victime de violences, à votre avis lesquels ? </a:t>
            </a:r>
          </a:p>
          <a:p>
            <a:pPr eaLnBrk="1" hangingPunct="1">
              <a:spcBef>
                <a:spcPct val="0"/>
              </a:spcBef>
            </a:pPr>
            <a:endParaRPr lang="fr-FR" altLang="fr-FR" smtClean="0">
              <a:ea typeface="MS PGothic" pitchFamily="34" charset="-128"/>
            </a:endParaRPr>
          </a:p>
          <a:p>
            <a:pPr eaLnBrk="1" hangingPunct="1">
              <a:spcBef>
                <a:spcPct val="0"/>
              </a:spcBef>
            </a:pPr>
            <a:endParaRPr lang="fr-FR" altLang="fr-FR" smtClean="0">
              <a:ea typeface="MS PGothic" pitchFamily="34" charset="-128"/>
            </a:endParaRPr>
          </a:p>
        </p:txBody>
      </p:sp>
      <p:sp>
        <p:nvSpPr>
          <p:cNvPr id="13926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9C0E8B-850A-46D8-B7E7-5AAB323A63B7}" type="slidenum">
              <a:rPr lang="fr-FR" altLang="fr-FR" smtClean="0">
                <a:ea typeface="MS PGothic" pitchFamily="34" charset="-128"/>
              </a:rPr>
              <a:pPr fontAlgn="base">
                <a:spcBef>
                  <a:spcPct val="0"/>
                </a:spcBef>
                <a:spcAft>
                  <a:spcPct val="0"/>
                </a:spcAft>
              </a:pPr>
              <a:t>54</a:t>
            </a:fld>
            <a:endParaRPr lang="fr-FR" altLang="fr-FR" smtClean="0">
              <a:ea typeface="MS PGothic"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95586" name="Espace réservé des commentaires 2"/>
          <p:cNvSpPr>
            <a:spLocks noGrp="1"/>
          </p:cNvSpPr>
          <p:nvPr>
            <p:ph type="body" idx="1"/>
          </p:nvPr>
        </p:nvSpPr>
        <p:spPr bwMode="auto">
          <a:extLst/>
        </p:spPr>
        <p:txBody>
          <a:bodyPr/>
          <a:lstStyle/>
          <a:p>
            <a:pPr marL="228600" indent="-228600" eaLnBrk="1" fontAlgn="auto" hangingPunct="1">
              <a:spcBef>
                <a:spcPts val="0"/>
              </a:spcBef>
              <a:spcAft>
                <a:spcPts val="0"/>
              </a:spcAft>
              <a:buFontTx/>
              <a:buAutoNum type="arabicPeriod"/>
              <a:defRPr/>
            </a:pPr>
            <a:r>
              <a:rPr lang="fr-FR" b="1" dirty="0" smtClean="0"/>
              <a:t>D’abord, observez la femme. </a:t>
            </a:r>
          </a:p>
          <a:p>
            <a:pPr marL="228600" indent="-228600" eaLnBrk="1" fontAlgn="auto" hangingPunct="1">
              <a:spcBef>
                <a:spcPts val="0"/>
              </a:spcBef>
              <a:spcAft>
                <a:spcPts val="0"/>
              </a:spcAft>
              <a:buFontTx/>
              <a:buAutoNum type="arabicPeriod"/>
              <a:defRPr/>
            </a:pPr>
            <a:endParaRPr lang="fr-FR" dirty="0" smtClean="0"/>
          </a:p>
          <a:p>
            <a:pPr eaLnBrk="1" fontAlgn="auto" hangingPunct="1">
              <a:spcBef>
                <a:spcPts val="0"/>
              </a:spcBef>
              <a:spcAft>
                <a:spcPts val="0"/>
              </a:spcAft>
              <a:defRPr/>
            </a:pPr>
            <a:r>
              <a:rPr lang="fr-FR" dirty="0" smtClean="0"/>
              <a:t>Être attentifs aux signes visibles. Il s’agit d’apprendre à observer et de ne pas avoir peur de questionner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Par exemple, si la femme a les cheveux dans les yeux, vous pouvez lui demander « ça va vous y voyez bien avec vos cheveux ? Il y a quoi dessous » (Une cicatrice) « d’où elle vient ? ».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Si elle a une main sur le ventre : « Vous avez mal au ventre »? « Il vous frappe ? » </a:t>
            </a:r>
          </a:p>
          <a:p>
            <a:pPr eaLnBrk="1" fontAlgn="auto" hangingPunct="1">
              <a:spcBef>
                <a:spcPts val="0"/>
              </a:spcBef>
              <a:spcAft>
                <a:spcPts val="0"/>
              </a:spcAft>
              <a:defRPr/>
            </a:pPr>
            <a:r>
              <a:rPr lang="fr-FR" dirty="0" smtClean="0"/>
              <a:t>Si elle a un </a:t>
            </a:r>
            <a:r>
              <a:rPr lang="fr-FR" dirty="0" err="1" smtClean="0"/>
              <a:t>oeil</a:t>
            </a:r>
            <a:r>
              <a:rPr lang="fr-FR" dirty="0" smtClean="0"/>
              <a:t> au beurre noir : «  Vous vous êtes fait mal ? », comment cela est arrivé ? »</a:t>
            </a:r>
          </a:p>
          <a:p>
            <a:pPr eaLnBrk="1" fontAlgn="auto" hangingPunct="1">
              <a:spcBef>
                <a:spcPts val="0"/>
              </a:spcBef>
              <a:spcAft>
                <a:spcPts val="0"/>
              </a:spcAft>
              <a:defRPr/>
            </a:pPr>
            <a:r>
              <a:rPr lang="fr-FR" dirty="0" smtClean="0"/>
              <a:t>Il y a des signes physiques que l’on peut observer sur la femme</a:t>
            </a:r>
          </a:p>
          <a:p>
            <a:pPr eaLnBrk="1" fontAlgn="auto" hangingPunct="1">
              <a:spcBef>
                <a:spcPts val="0"/>
              </a:spcBef>
              <a:spcAft>
                <a:spcPts val="0"/>
              </a:spcAft>
              <a:defRPr/>
            </a:pPr>
            <a:endParaRPr lang="fr-FR" altLang="fr-FR" dirty="0">
              <a:ea typeface="MS PGothic" charset="-128"/>
            </a:endParaRPr>
          </a:p>
        </p:txBody>
      </p:sp>
      <p:sp>
        <p:nvSpPr>
          <p:cNvPr id="14029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A985A7-F475-4D27-82F1-DE9C6E06F499}" type="slidenum">
              <a:rPr lang="fr-FR" altLang="fr-FR" smtClean="0">
                <a:ea typeface="MS PGothic" pitchFamily="34" charset="-128"/>
              </a:rPr>
              <a:pPr fontAlgn="base">
                <a:spcBef>
                  <a:spcPct val="0"/>
                </a:spcBef>
                <a:spcAft>
                  <a:spcPct val="0"/>
                </a:spcAft>
              </a:pPr>
              <a:t>55</a:t>
            </a:fld>
            <a:endParaRPr lang="fr-FR" altLang="fr-FR" smtClean="0">
              <a:ea typeface="MS PGothic"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413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ea typeface="MS PGothic" pitchFamily="34" charset="-128"/>
            </a:endParaRPr>
          </a:p>
        </p:txBody>
      </p:sp>
      <p:sp>
        <p:nvSpPr>
          <p:cNvPr id="14131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F4D057-D352-43A2-AC47-64056715CE4D}" type="slidenum">
              <a:rPr lang="fr-FR" altLang="fr-FR" smtClean="0">
                <a:ea typeface="MS PGothic" pitchFamily="34" charset="-128"/>
              </a:rPr>
              <a:pPr fontAlgn="base">
                <a:spcBef>
                  <a:spcPct val="0"/>
                </a:spcBef>
                <a:spcAft>
                  <a:spcPct val="0"/>
                </a:spcAft>
              </a:pPr>
              <a:t>56</a:t>
            </a:fld>
            <a:endParaRPr lang="fr-FR" altLang="fr-FR" smtClean="0">
              <a:ea typeface="MS PGothic"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6786" name="Espace réservé des commentaires 2"/>
          <p:cNvSpPr>
            <a:spLocks noGrp="1"/>
          </p:cNvSpPr>
          <p:nvPr>
            <p:ph type="body" idx="1"/>
          </p:nvPr>
        </p:nvSpPr>
        <p:spPr bwMode="auto">
          <a:extLst/>
        </p:spPr>
        <p:txBody>
          <a:bodyPr/>
          <a:lstStyle/>
          <a:p>
            <a:pPr eaLnBrk="1" fontAlgn="auto" hangingPunct="1">
              <a:spcBef>
                <a:spcPts val="0"/>
              </a:spcBef>
              <a:spcAft>
                <a:spcPts val="0"/>
              </a:spcAft>
              <a:defRPr/>
            </a:pPr>
            <a:r>
              <a:rPr lang="fr-FR" b="1" dirty="0" smtClean="0"/>
              <a:t>2. Poser la question </a:t>
            </a:r>
            <a:endParaRPr lang="fr-FR" dirty="0" smtClean="0"/>
          </a:p>
          <a:p>
            <a:pPr eaLnBrk="1" fontAlgn="auto" hangingPunct="1">
              <a:spcBef>
                <a:spcPts val="0"/>
              </a:spcBef>
              <a:spcAft>
                <a:spcPts val="0"/>
              </a:spcAft>
              <a:defRPr/>
            </a:pPr>
            <a:r>
              <a:rPr lang="fr-FR" b="1" dirty="0" smtClean="0"/>
              <a:t> </a:t>
            </a:r>
            <a:endParaRPr lang="fr-FR" dirty="0" smtClean="0"/>
          </a:p>
          <a:p>
            <a:pPr eaLnBrk="1" fontAlgn="auto" hangingPunct="1">
              <a:spcBef>
                <a:spcPts val="0"/>
              </a:spcBef>
              <a:spcAft>
                <a:spcPts val="0"/>
              </a:spcAft>
              <a:defRPr/>
            </a:pPr>
            <a:r>
              <a:rPr lang="fr-FR" dirty="0" smtClean="0"/>
              <a:t>Ensuite, vous pouvez tout simplement poser la question. En France, c’est le docteur Gilles </a:t>
            </a:r>
            <a:r>
              <a:rPr lang="fr-FR" dirty="0" err="1" smtClean="0"/>
              <a:t>Lazimi</a:t>
            </a:r>
            <a:r>
              <a:rPr lang="fr-FR" dirty="0" smtClean="0"/>
              <a:t> qui a fait le test. Il pensait, comme la plupart de nous tous et toutes, que si l’on posait la question aux femmes, elles ne répondraient pas ou tenteraient d’éviter de répondre.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Il a donc décidé de poser la question de façon systématique à toutes les patientes qu’il recevait. Et bien, sa conclusion : lorsque l’on pose la question, 80% des femmes victimes vous répondent oui.</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Il faut donc oser poser cette question. </a:t>
            </a:r>
            <a:r>
              <a:rPr lang="fr-FR" i="1" dirty="0" smtClean="0"/>
              <a:t>Attendre la réaction de la salle</a:t>
            </a:r>
            <a:r>
              <a:rPr lang="fr-FR" dirty="0" smtClean="0"/>
              <a:t>.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Vous n’osez pas la poser ? Pour quelle raison ? </a:t>
            </a:r>
            <a:r>
              <a:rPr lang="fr-FR" i="1" dirty="0" smtClean="0"/>
              <a:t>Réactions</a:t>
            </a:r>
            <a:endParaRPr lang="fr-FR" dirty="0" smtClean="0"/>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Ce qui fait peur, c’est ce qui va se passer derrière ? On se sent pas outiller de répondre, va rajouter du travail. Mais en fait, pas vrai, on va comprendre plein de problèmes dont elle souffre quand on sait qu’elle est victime de violences.</a:t>
            </a:r>
          </a:p>
          <a:p>
            <a:pPr eaLnBrk="1" fontAlgn="auto" hangingPunct="1">
              <a:spcBef>
                <a:spcPts val="0"/>
              </a:spcBef>
              <a:spcAft>
                <a:spcPts val="0"/>
              </a:spcAft>
              <a:defRPr/>
            </a:pPr>
            <a:r>
              <a:rPr lang="fr-FR" dirty="0" smtClean="0"/>
              <a:t> </a:t>
            </a:r>
          </a:p>
          <a:p>
            <a:pPr marL="171450" indent="-171450" eaLnBrk="1" fontAlgn="auto" hangingPunct="1">
              <a:spcBef>
                <a:spcPts val="0"/>
              </a:spcBef>
              <a:spcAft>
                <a:spcPts val="0"/>
              </a:spcAft>
              <a:buFont typeface="Wingdings" charset="2"/>
              <a:buChar char="v"/>
              <a:defRPr/>
            </a:pPr>
            <a:r>
              <a:rPr lang="fr-FR" b="1" dirty="0" smtClean="0"/>
              <a:t>Consigne</a:t>
            </a:r>
            <a:endParaRPr lang="fr-FR" dirty="0" smtClean="0"/>
          </a:p>
          <a:p>
            <a:pPr eaLnBrk="1" fontAlgn="auto" hangingPunct="1">
              <a:spcBef>
                <a:spcPts val="0"/>
              </a:spcBef>
              <a:spcAft>
                <a:spcPts val="0"/>
              </a:spcAft>
              <a:defRPr/>
            </a:pPr>
            <a:r>
              <a:rPr lang="fr-FR" dirty="0" smtClean="0"/>
              <a:t>Il y a plein de manière de poser la question. </a:t>
            </a:r>
          </a:p>
          <a:p>
            <a:pPr eaLnBrk="1" fontAlgn="auto" hangingPunct="1">
              <a:spcBef>
                <a:spcPts val="0"/>
              </a:spcBef>
              <a:spcAft>
                <a:spcPts val="0"/>
              </a:spcAft>
              <a:defRPr/>
            </a:pPr>
            <a:r>
              <a:rPr lang="fr-FR" dirty="0" smtClean="0"/>
              <a:t>Je vous propose d’essayer de trouver une façon de la poser par groupe de deux.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r>
              <a:rPr lang="fr-FR" dirty="0" smtClean="0"/>
              <a:t> </a:t>
            </a:r>
          </a:p>
          <a:p>
            <a:pPr eaLnBrk="1" fontAlgn="auto" hangingPunct="1">
              <a:spcBef>
                <a:spcPts val="0"/>
              </a:spcBef>
              <a:spcAft>
                <a:spcPts val="0"/>
              </a:spcAft>
              <a:defRPr/>
            </a:pPr>
            <a:endParaRPr lang="fr-FR" altLang="fr-FR" dirty="0" smtClean="0">
              <a:ea typeface="MS PGothic" charset="-128"/>
            </a:endParaRPr>
          </a:p>
        </p:txBody>
      </p:sp>
      <p:sp>
        <p:nvSpPr>
          <p:cNvPr id="1423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2B1812-EC4A-4E57-BD0B-D5531BF2A34F}" type="slidenum">
              <a:rPr lang="fr-FR" altLang="fr-FR" smtClean="0">
                <a:ea typeface="MS PGothic" pitchFamily="34" charset="-128"/>
              </a:rPr>
              <a:pPr fontAlgn="base">
                <a:spcBef>
                  <a:spcPct val="0"/>
                </a:spcBef>
                <a:spcAft>
                  <a:spcPct val="0"/>
                </a:spcAft>
              </a:pPr>
              <a:t>57</a:t>
            </a:fld>
            <a:endParaRPr lang="fr-FR" altLang="fr-FR" smtClean="0">
              <a:ea typeface="MS PGothic"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433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smtClean="0">
              <a:ea typeface="MS PGothic" pitchFamily="34" charset="-128"/>
            </a:endParaRPr>
          </a:p>
        </p:txBody>
      </p:sp>
      <p:sp>
        <p:nvSpPr>
          <p:cNvPr id="14336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2FA105-924A-44C2-BB46-0A3854096428}" type="slidenum">
              <a:rPr lang="fr-FR" altLang="fr-FR" smtClean="0">
                <a:ea typeface="MS PGothic" pitchFamily="34" charset="-128"/>
              </a:rPr>
              <a:pPr fontAlgn="base">
                <a:spcBef>
                  <a:spcPct val="0"/>
                </a:spcBef>
                <a:spcAft>
                  <a:spcPct val="0"/>
                </a:spcAft>
              </a:pPr>
              <a:t>58</a:t>
            </a:fld>
            <a:endParaRPr lang="fr-FR" altLang="fr-FR" smtClean="0">
              <a:ea typeface="MS PGothic"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443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ltLang="fr-FR" smtClean="0">
                <a:ea typeface="MS PGothic" pitchFamily="34" charset="-128"/>
              </a:rPr>
              <a:t>On peut aussi lire son dossier médical sous l’angle des violences. </a:t>
            </a:r>
          </a:p>
          <a:p>
            <a:pPr eaLnBrk="1" hangingPunct="1">
              <a:spcBef>
                <a:spcPct val="0"/>
              </a:spcBef>
            </a:pPr>
            <a:r>
              <a:rPr lang="fr-FR" altLang="fr-FR" smtClean="0">
                <a:ea typeface="MS PGothic" pitchFamily="34" charset="-128"/>
              </a:rPr>
              <a:t>Il y a souvent plein d’éléments dans le dossier médical par exemple : </a:t>
            </a:r>
          </a:p>
          <a:p>
            <a:pPr eaLnBrk="1" hangingPunct="1">
              <a:spcBef>
                <a:spcPct val="0"/>
              </a:spcBef>
            </a:pPr>
            <a:r>
              <a:rPr lang="fr-FR" altLang="fr-FR" smtClean="0">
                <a:ea typeface="MS PGothic" pitchFamily="34" charset="-128"/>
              </a:rPr>
              <a:t>- Elle est venue souvent pour des cotes cassées. </a:t>
            </a:r>
          </a:p>
        </p:txBody>
      </p:sp>
      <p:sp>
        <p:nvSpPr>
          <p:cNvPr id="1443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AC91B3-F7E8-4B4B-A577-A14A596AB8CD}" type="slidenum">
              <a:rPr lang="fr-FR" altLang="fr-FR" smtClean="0">
                <a:ea typeface="MS PGothic" pitchFamily="34" charset="-128"/>
              </a:rPr>
              <a:pPr fontAlgn="base">
                <a:spcBef>
                  <a:spcPct val="0"/>
                </a:spcBef>
                <a:spcAft>
                  <a:spcPct val="0"/>
                </a:spcAft>
              </a:pPr>
              <a:t>59</a:t>
            </a:fld>
            <a:endParaRPr lang="fr-FR" altLang="fr-FR" smtClean="0">
              <a:ea typeface="MS PGothic"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464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 </a:t>
            </a:r>
          </a:p>
          <a:p>
            <a:pPr eaLnBrk="1" hangingPunct="1">
              <a:spcBef>
                <a:spcPct val="0"/>
              </a:spcBef>
            </a:pPr>
            <a:r>
              <a:rPr lang="fr-FR" smtClean="0"/>
              <a:t>Nous vous laissons également un numéro que vous pouvez utiliser à tout instant, LE NUMÉRO VERT sur les violences faites aux femmes en Tunisie. </a:t>
            </a:r>
          </a:p>
          <a:p>
            <a:pPr eaLnBrk="1" hangingPunct="1">
              <a:spcBef>
                <a:spcPct val="0"/>
              </a:spcBef>
            </a:pPr>
            <a:endParaRPr lang="fr-FR" smtClean="0"/>
          </a:p>
        </p:txBody>
      </p:sp>
      <p:sp>
        <p:nvSpPr>
          <p:cNvPr id="14643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2BB653-2E4F-4F9A-BCB7-EB82F5C9EBE8}" type="slidenum">
              <a:rPr lang="fr-FR" smtClean="0"/>
              <a:pPr fontAlgn="base">
                <a:spcBef>
                  <a:spcPct val="0"/>
                </a:spcBef>
                <a:spcAft>
                  <a:spcPct val="0"/>
                </a:spcAft>
              </a:pPr>
              <a:t>60</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31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b="1" dirty="0" smtClean="0"/>
              <a:t>La réforme de 1993 Code la Famille ou Code Pénal? </a:t>
            </a:r>
          </a:p>
          <a:p>
            <a:pPr eaLnBrk="1" hangingPunct="1">
              <a:spcBef>
                <a:spcPct val="0"/>
              </a:spcBef>
            </a:pPr>
            <a:endParaRPr lang="fr-FR" dirty="0" smtClean="0"/>
          </a:p>
          <a:p>
            <a:pPr eaLnBrk="1" hangingPunct="1">
              <a:spcBef>
                <a:spcPct val="0"/>
              </a:spcBef>
            </a:pPr>
            <a:endParaRPr lang="fr-FR" dirty="0" smtClean="0"/>
          </a:p>
          <a:p>
            <a:pPr eaLnBrk="1" hangingPunct="1">
              <a:spcBef>
                <a:spcPct val="0"/>
              </a:spcBef>
            </a:pPr>
            <a:r>
              <a:rPr lang="fr-FR" dirty="0" smtClean="0"/>
              <a:t>1993, que la qualité de l’auteur en tant que descendant ou conjoint est devenue une</a:t>
            </a:r>
          </a:p>
          <a:p>
            <a:pPr eaLnBrk="1" hangingPunct="1">
              <a:spcBef>
                <a:spcPct val="0"/>
              </a:spcBef>
            </a:pPr>
            <a:r>
              <a:rPr lang="fr-FR" dirty="0" smtClean="0"/>
              <a:t>circonstance aggravante (Art.218). Cet ajout a des conséquences non négligeables en reconnaissant</a:t>
            </a:r>
          </a:p>
          <a:p>
            <a:pPr eaLnBrk="1" hangingPunct="1">
              <a:spcBef>
                <a:spcPct val="0"/>
              </a:spcBef>
            </a:pPr>
            <a:r>
              <a:rPr lang="fr-FR" dirty="0" smtClean="0"/>
              <a:t>pour la première fois que les violences au sein de la famille et entre conjoints est une réalité que l’on</a:t>
            </a:r>
          </a:p>
          <a:p>
            <a:pPr eaLnBrk="1" hangingPunct="1">
              <a:spcBef>
                <a:spcPct val="0"/>
              </a:spcBef>
            </a:pPr>
            <a:r>
              <a:rPr lang="fr-FR" dirty="0" smtClean="0"/>
              <a:t>a trop longtemps occultée. Ce durcissement de la loi pénale s’explique par le fait que le législateur</a:t>
            </a:r>
          </a:p>
          <a:p>
            <a:pPr eaLnBrk="1" hangingPunct="1">
              <a:spcBef>
                <a:spcPct val="0"/>
              </a:spcBef>
            </a:pPr>
            <a:r>
              <a:rPr lang="fr-FR" dirty="0" smtClean="0"/>
              <a:t>entendait protéger les victimes des violences conjugales considérées comme particulièrement</a:t>
            </a:r>
          </a:p>
          <a:p>
            <a:pPr eaLnBrk="1" hangingPunct="1">
              <a:spcBef>
                <a:spcPct val="0"/>
              </a:spcBef>
            </a:pPr>
            <a:r>
              <a:rPr lang="fr-FR" dirty="0" smtClean="0"/>
              <a:t>vulnérables et à risques puisque ne pouvant que difficilement échapper à l’agresseur. En effet les</a:t>
            </a:r>
          </a:p>
          <a:p>
            <a:pPr eaLnBrk="1" hangingPunct="1">
              <a:spcBef>
                <a:spcPct val="0"/>
              </a:spcBef>
            </a:pPr>
            <a:r>
              <a:rPr lang="fr-FR" dirty="0" smtClean="0"/>
              <a:t>victimes vivent sous le même toit que ce dernier et sont tributaires d’un lien conjugal qui, en raison</a:t>
            </a:r>
          </a:p>
          <a:p>
            <a:pPr eaLnBrk="1" hangingPunct="1">
              <a:spcBef>
                <a:spcPct val="0"/>
              </a:spcBef>
            </a:pPr>
            <a:r>
              <a:rPr lang="fr-FR" dirty="0" smtClean="0"/>
              <a:t>des obligations de cohabitation, peut provoquer une situation précaire pour la victime.</a:t>
            </a:r>
          </a:p>
          <a:p>
            <a:pPr eaLnBrk="1" hangingPunct="1">
              <a:spcBef>
                <a:spcPct val="0"/>
              </a:spcBef>
            </a:pPr>
            <a:endParaRPr lang="fr-FR" b="1" dirty="0" smtClean="0"/>
          </a:p>
          <a:p>
            <a:pPr eaLnBrk="1" hangingPunct="1">
              <a:spcBef>
                <a:spcPct val="0"/>
              </a:spcBef>
            </a:pPr>
            <a:r>
              <a:rPr lang="fr-FR" b="1" dirty="0" smtClean="0"/>
              <a:t>Réforme du Code du statut personnel</a:t>
            </a:r>
          </a:p>
          <a:p>
            <a:pPr eaLnBrk="1" hangingPunct="1">
              <a:spcBef>
                <a:spcPct val="0"/>
              </a:spcBef>
            </a:pPr>
            <a:r>
              <a:rPr lang="fr-FR" dirty="0" smtClean="0"/>
              <a:t>Abolit l’ancien devoir d’obéissance de l’épouse et son remplacement par le devoir de bienveillance</a:t>
            </a:r>
          </a:p>
          <a:p>
            <a:pPr eaLnBrk="1" hangingPunct="1">
              <a:spcBef>
                <a:spcPct val="0"/>
              </a:spcBef>
            </a:pPr>
            <a:r>
              <a:rPr lang="fr-FR" dirty="0" smtClean="0"/>
              <a:t>en évitant de se porter préjudices et de coopérer dans les affaires de la famille, mais elle maintient le</a:t>
            </a:r>
          </a:p>
          <a:p>
            <a:pPr eaLnBrk="1" hangingPunct="1">
              <a:spcBef>
                <a:spcPct val="0"/>
              </a:spcBef>
            </a:pPr>
            <a:r>
              <a:rPr lang="fr-FR" dirty="0" smtClean="0"/>
              <a:t>statut du mari chef de famille sur qui pèse l’obligation d’entretien tout en obligeant la femme à pourvoir</a:t>
            </a:r>
          </a:p>
          <a:p>
            <a:pPr eaLnBrk="1" hangingPunct="1">
              <a:spcBef>
                <a:spcPct val="0"/>
              </a:spcBef>
            </a:pPr>
            <a:r>
              <a:rPr lang="fr-FR" dirty="0" smtClean="0"/>
              <a:t>aux charges de la famille quand elle a des biens ;</a:t>
            </a:r>
            <a:endParaRPr lang="fr-FR" dirty="0" smtClean="0">
              <a:ea typeface="MS PGothic" pitchFamily="34" charset="-128"/>
            </a:endParaRPr>
          </a:p>
        </p:txBody>
      </p:sp>
      <p:sp>
        <p:nvSpPr>
          <p:cNvPr id="931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8AF300-9BA2-47CA-9579-CA5DA34A6746}" type="slidenum">
              <a:rPr lang="fr-FR" smtClean="0">
                <a:ea typeface="MS PGothic" pitchFamily="34" charset="-128"/>
              </a:rPr>
              <a:pPr fontAlgn="base">
                <a:spcBef>
                  <a:spcPct val="0"/>
                </a:spcBef>
                <a:spcAft>
                  <a:spcPct val="0"/>
                </a:spcAft>
              </a:pPr>
              <a:t>5</a:t>
            </a:fld>
            <a:endParaRPr lang="fr-FR" smtClean="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42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 harcèlement sexuel Jusque-là non reconnu comme un crime, l’article 226 du code pénal  a été modifié en 2004 suite à une campagne des associations féministes pour introduire la définition du harcèlement sexuel et la peine encourue. </a:t>
            </a:r>
          </a:p>
          <a:p>
            <a:pPr eaLnBrk="1" hangingPunct="1">
              <a:spcBef>
                <a:spcPct val="0"/>
              </a:spcBef>
            </a:pPr>
            <a:r>
              <a:rPr lang="fr-FR" smtClean="0"/>
              <a:t>Cette modification est très importante  , elle permet aux victimes de faire valoir leur droit devant le tribunal et de punir l’agresseur</a:t>
            </a:r>
          </a:p>
          <a:p>
            <a:pPr eaLnBrk="1" hangingPunct="1">
              <a:spcBef>
                <a:spcPct val="0"/>
              </a:spcBef>
            </a:pPr>
            <a:r>
              <a:rPr lang="fr-FR" smtClean="0">
                <a:ea typeface="MS PGothic" pitchFamily="34" charset="-128"/>
              </a:rPr>
              <a:t>Cette article bien que limité (exige la répétition des faits et complique les procédures judiciaires) a permi de lutter contre l’impunité du harceleur</a:t>
            </a:r>
          </a:p>
        </p:txBody>
      </p:sp>
      <p:sp>
        <p:nvSpPr>
          <p:cNvPr id="9421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8E0958-64DE-45C1-8DC5-B6C53AD9E03B}" type="slidenum">
              <a:rPr lang="fr-FR" smtClean="0">
                <a:ea typeface="MS PGothic" pitchFamily="34" charset="-128"/>
              </a:rPr>
              <a:pPr fontAlgn="base">
                <a:spcBef>
                  <a:spcPct val="0"/>
                </a:spcBef>
                <a:spcAft>
                  <a:spcPct val="0"/>
                </a:spcAft>
              </a:pPr>
              <a:t>6</a:t>
            </a:fld>
            <a:endParaRPr lang="fr-FR" smtClean="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52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Le ministère de la femme et la famille  a mis en place en 2008 une stratégie nationale de lutte contre les violences  pour réunir les données concernant les violences, les prévenir, prendre en charge les femmes victimes de violences et améliorer les services. </a:t>
            </a:r>
          </a:p>
          <a:p>
            <a:pPr eaLnBrk="1" hangingPunct="1">
              <a:spcBef>
                <a:spcPct val="0"/>
              </a:spcBef>
            </a:pPr>
            <a:endParaRPr lang="fr-FR" dirty="0" smtClean="0"/>
          </a:p>
          <a:p>
            <a:pPr eaLnBrk="1" hangingPunct="1">
              <a:spcBef>
                <a:spcPct val="0"/>
              </a:spcBef>
            </a:pPr>
            <a:r>
              <a:rPr lang="fr-FR" dirty="0" smtClean="0"/>
              <a:t>Cette stratégie impliquait plusieurs ministères,</a:t>
            </a:r>
          </a:p>
          <a:p>
            <a:pPr eaLnBrk="1" hangingPunct="1">
              <a:spcBef>
                <a:spcPct val="0"/>
              </a:spcBef>
            </a:pPr>
            <a:endParaRPr lang="fr-FR" dirty="0" smtClean="0"/>
          </a:p>
          <a:p>
            <a:pPr eaLnBrk="1" hangingPunct="1">
              <a:spcBef>
                <a:spcPct val="0"/>
              </a:spcBef>
            </a:pPr>
            <a:r>
              <a:rPr lang="fr-FR" dirty="0" smtClean="0"/>
              <a:t>Bien que cette stratégie a été appliquée très partiellement mais c’était la première fois que l’état tunisien reconnait l’ampleur du phénomène et sa volonté de lutter contre les violences.</a:t>
            </a:r>
          </a:p>
          <a:p>
            <a:pPr eaLnBrk="1" hangingPunct="1">
              <a:spcBef>
                <a:spcPct val="0"/>
              </a:spcBef>
            </a:pPr>
            <a:endParaRPr lang="fr-FR" dirty="0" smtClean="0">
              <a:ea typeface="MS PGothic" pitchFamily="34" charset="-128"/>
            </a:endParaRPr>
          </a:p>
        </p:txBody>
      </p:sp>
      <p:sp>
        <p:nvSpPr>
          <p:cNvPr id="9523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546E7B-7B27-4CED-A2CD-0C59163B77DE}" type="slidenum">
              <a:rPr lang="fr-FR" smtClean="0">
                <a:ea typeface="MS PGothic" pitchFamily="34" charset="-128"/>
              </a:rPr>
              <a:pPr fontAlgn="base">
                <a:spcBef>
                  <a:spcPct val="0"/>
                </a:spcBef>
                <a:spcAft>
                  <a:spcPct val="0"/>
                </a:spcAft>
              </a:pPr>
              <a:t>7</a:t>
            </a:fld>
            <a:endParaRPr lang="fr-FR" smtClean="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62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La Constitution tunisienne de 2014 a consacré le principe de l’égalité entre les hommes et les femmes en droit et devoir dans l’article 21. L’article 46 engage l’état à protéger les droits des femmes, à les consolider et les promouvoir et l’oblige à prendre les mesures nécessaires pour l’élimination de la violence faite aux femmes.</a:t>
            </a:r>
          </a:p>
          <a:p>
            <a:pPr eaLnBrk="1" hangingPunct="1">
              <a:spcBef>
                <a:spcPct val="0"/>
              </a:spcBef>
            </a:pPr>
            <a:endParaRPr lang="fr-FR" dirty="0" smtClean="0">
              <a:ea typeface="MS PGothic" pitchFamily="34" charset="-128"/>
            </a:endParaRPr>
          </a:p>
        </p:txBody>
      </p:sp>
      <p:sp>
        <p:nvSpPr>
          <p:cNvPr id="9626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A2B42B-9C99-4795-8AB2-A80E9189F1C8}" type="slidenum">
              <a:rPr lang="fr-FR" smtClean="0">
                <a:ea typeface="MS PGothic" pitchFamily="34" charset="-128"/>
              </a:rPr>
              <a:pPr fontAlgn="base">
                <a:spcBef>
                  <a:spcPct val="0"/>
                </a:spcBef>
                <a:spcAft>
                  <a:spcPct val="0"/>
                </a:spcAft>
              </a:pPr>
              <a:t>8</a:t>
            </a:fld>
            <a:endParaRPr lang="fr-FR" smtClean="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72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l’Assemblée des Représentants du Peuple (ARP) a promulgué en 2015 une loi organique sur la prévention et la lutte contre la traite des êtres humains (loi N° 29/2015)   </a:t>
            </a:r>
          </a:p>
          <a:p>
            <a:pPr>
              <a:spcBef>
                <a:spcPct val="0"/>
              </a:spcBef>
            </a:pPr>
            <a:r>
              <a:rPr lang="fr-FR" dirty="0" smtClean="0"/>
              <a:t>La loi sur la prévention et la lutte contre la traite a constitué une avancée dans la lutte contre plusieurs formes de violences organisées.</a:t>
            </a:r>
          </a:p>
          <a:p>
            <a:pPr>
              <a:spcBef>
                <a:spcPct val="0"/>
              </a:spcBef>
            </a:pPr>
            <a:r>
              <a:rPr lang="fr-FR" dirty="0" smtClean="0"/>
              <a:t>Les protocoles de prise en charge multisectorielles des femmes victimes de violence ont été signés par cinq ministres (santé, justice, intérieur, affaires sociales et femmes et famille) le 22 décembre 2017. </a:t>
            </a:r>
          </a:p>
          <a:p>
            <a:pPr eaLnBrk="1" hangingPunct="1">
              <a:spcBef>
                <a:spcPct val="0"/>
              </a:spcBef>
            </a:pPr>
            <a:r>
              <a:rPr lang="fr-FR" b="1" dirty="0" smtClean="0"/>
              <a:t> </a:t>
            </a:r>
            <a:endParaRPr lang="fr-FR" dirty="0" smtClean="0"/>
          </a:p>
          <a:p>
            <a:pPr eaLnBrk="1" hangingPunct="1">
              <a:spcBef>
                <a:spcPct val="0"/>
              </a:spcBef>
            </a:pPr>
            <a:endParaRPr lang="fr-FR" dirty="0" smtClean="0">
              <a:ea typeface="MS PGothic" pitchFamily="34" charset="-128"/>
            </a:endParaRPr>
          </a:p>
        </p:txBody>
      </p:sp>
      <p:sp>
        <p:nvSpPr>
          <p:cNvPr id="972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733A36-DC0D-4BC4-98CA-B231D0C3E3B1}" type="slidenum">
              <a:rPr lang="fr-FR" smtClean="0">
                <a:ea typeface="MS PGothic" pitchFamily="34" charset="-128"/>
              </a:rPr>
              <a:pPr fontAlgn="base">
                <a:spcBef>
                  <a:spcPct val="0"/>
                </a:spcBef>
                <a:spcAft>
                  <a:spcPct val="0"/>
                </a:spcAft>
              </a:pPr>
              <a:t>9</a:t>
            </a:fld>
            <a:endParaRPr lang="fr-FR" smtClean="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Cliquez et modifiez le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fld id="{0C1ADBAB-4A61-4B93-AD6F-F6B2E40FF473}" type="datetimeFigureOut">
              <a:rPr lang="fr-FR"/>
              <a:pPr>
                <a:defRPr/>
              </a:pPr>
              <a:t>21/03/2019</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D292DC68-FF8C-4500-8597-B309A64D6A5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fld id="{775D0BE1-68A0-484C-9699-EADE7D9D5C66}" type="datetimeFigureOut">
              <a:rPr lang="fr-FR"/>
              <a:pPr>
                <a:defRPr/>
              </a:pPr>
              <a:t>21/03/2019</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E9A1CDDC-BECF-4538-874C-D3313CA863A1}"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Diapositive de titr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fld id="{A42073A4-7C43-4AA6-B8DC-4016E1F27D8D}" type="datetimeFigureOut">
              <a:rPr lang="fr-FR"/>
              <a:pPr>
                <a:defRPr/>
              </a:pPr>
              <a:t>21/03/2019</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E0A29698-46B1-47E7-8D1F-3C83B004483F}"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Cliquez et modifiez le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fld id="{169CF5BA-45A7-4D6E-B252-7177CDFE46F2}" type="datetimeFigureOut">
              <a:rPr lang="fr-FR"/>
              <a:pPr>
                <a:defRPr/>
              </a:pPr>
              <a:t>21/03/2019</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01FD4120-35A0-42A8-8745-18C858764584}"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3"/>
          <p:cNvSpPr>
            <a:spLocks noGrp="1"/>
          </p:cNvSpPr>
          <p:nvPr>
            <p:ph type="dt" sz="half" idx="10"/>
          </p:nvPr>
        </p:nvSpPr>
        <p:spPr/>
        <p:txBody>
          <a:bodyPr/>
          <a:lstStyle>
            <a:lvl1pPr>
              <a:defRPr/>
            </a:lvl1pPr>
          </a:lstStyle>
          <a:p>
            <a:pPr>
              <a:defRPr/>
            </a:pPr>
            <a:fld id="{6608F904-D16F-4C79-AC1A-2B57E3D6F60B}" type="datetimeFigureOut">
              <a:rPr lang="fr-FR"/>
              <a:pPr>
                <a:defRPr/>
              </a:pPr>
              <a:t>21/03/2019</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EBE450D5-3F47-4163-AA1E-C5327370AFA3}"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3"/>
          <p:cNvSpPr>
            <a:spLocks noGrp="1"/>
          </p:cNvSpPr>
          <p:nvPr>
            <p:ph type="dt" sz="half" idx="10"/>
          </p:nvPr>
        </p:nvSpPr>
        <p:spPr/>
        <p:txBody>
          <a:bodyPr/>
          <a:lstStyle>
            <a:lvl1pPr>
              <a:defRPr/>
            </a:lvl1pPr>
          </a:lstStyle>
          <a:p>
            <a:pPr>
              <a:defRPr/>
            </a:pPr>
            <a:fld id="{D7BBFCAF-1C40-45AD-9242-1BABF49E31B8}" type="datetimeFigureOut">
              <a:rPr lang="fr-FR"/>
              <a:pPr>
                <a:defRPr/>
              </a:pPr>
              <a:t>21/03/2019</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8D1381AD-37A2-4C7D-87FE-FFAAC56BEDAB}"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3"/>
          <p:cNvSpPr>
            <a:spLocks noGrp="1"/>
          </p:cNvSpPr>
          <p:nvPr>
            <p:ph type="dt" sz="half" idx="10"/>
          </p:nvPr>
        </p:nvSpPr>
        <p:spPr/>
        <p:txBody>
          <a:bodyPr/>
          <a:lstStyle>
            <a:lvl1pPr>
              <a:defRPr/>
            </a:lvl1pPr>
          </a:lstStyle>
          <a:p>
            <a:pPr>
              <a:defRPr/>
            </a:pPr>
            <a:fld id="{AFDCF0D3-A362-4352-8309-F392FAF16129}" type="datetimeFigureOut">
              <a:rPr lang="fr-FR"/>
              <a:pPr>
                <a:defRPr/>
              </a:pPr>
              <a:t>21/03/2019</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EC27AD0E-728D-4E00-8A76-3D62E2CA35AA}"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7D0EFAF-3CD1-46F2-AF38-342B1BE6B7BC}" type="datetimeFigureOut">
              <a:rPr lang="fr-FR"/>
              <a:pPr>
                <a:defRPr/>
              </a:pPr>
              <a:t>21/03/2019</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AF7D90A9-208E-4B4D-B9F6-754F36699CDF}"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Cliquez et modifiez le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517F635B-ADAA-419F-817D-FA5634221B5C}" type="datetimeFigureOut">
              <a:rPr lang="fr-FR"/>
              <a:pPr>
                <a:defRPr/>
              </a:pPr>
              <a:t>21/03/2019</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1D701664-3B4D-4744-9D1B-164E505447F7}"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70E466C0-0A60-49D7-809A-E9A0AB4CB7AB}" type="datetimeFigureOut">
              <a:rPr lang="fr-FR"/>
              <a:pPr>
                <a:defRPr/>
              </a:pPr>
              <a:t>21/03/2019</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DD76F9C1-5335-412A-9767-DC55F2187708}"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et modifiez le titre</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1F5CEB1-4C05-4D06-9609-86639A873E4D}" type="datetimeFigureOut">
              <a:rPr lang="fr-FR"/>
              <a:pPr>
                <a:defRPr/>
              </a:pPr>
              <a:t>21/03/2019</a:t>
            </a:fld>
            <a:endParaRPr lang="fr-F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90C68C8-15BD-461A-9F12-2D39818E6922}" type="slidenum">
              <a:rPr lang="fr-FR"/>
              <a:pPr>
                <a:defRPr/>
              </a:pPr>
              <a:t>‹N°›</a:t>
            </a:fld>
            <a:endParaRPr lang="fr-FR"/>
          </a:p>
        </p:txBody>
      </p:sp>
      <p:pic>
        <p:nvPicPr>
          <p:cNvPr id="1031" name="Image 3" descr="ésultat de recherche d'images pour &quot;logo office national famille population tunisi"/>
          <p:cNvPicPr>
            <a:picLocks noChangeAspect="1" noChangeArrowheads="1"/>
          </p:cNvPicPr>
          <p:nvPr userDrawn="1"/>
        </p:nvPicPr>
        <p:blipFill>
          <a:blip r:embed="rId19"/>
          <a:srcRect/>
          <a:stretch>
            <a:fillRect/>
          </a:stretch>
        </p:blipFill>
        <p:spPr bwMode="auto">
          <a:xfrm>
            <a:off x="6997700" y="6402388"/>
            <a:ext cx="407988" cy="407987"/>
          </a:xfrm>
          <a:prstGeom prst="rect">
            <a:avLst/>
          </a:prstGeom>
          <a:noFill/>
          <a:ln w="9525">
            <a:noFill/>
            <a:miter lim="800000"/>
            <a:headEnd/>
            <a:tailEnd/>
          </a:ln>
        </p:spPr>
      </p:pic>
      <p:pic>
        <p:nvPicPr>
          <p:cNvPr id="1032" name="Image 7" descr="ésultat de recherche d'images pour &quot;logo fnuap&quot;"/>
          <p:cNvPicPr>
            <a:picLocks noChangeAspect="1" noChangeArrowheads="1"/>
          </p:cNvPicPr>
          <p:nvPr userDrawn="1"/>
        </p:nvPicPr>
        <p:blipFill>
          <a:blip r:embed="rId20"/>
          <a:srcRect/>
          <a:stretch>
            <a:fillRect/>
          </a:stretch>
        </p:blipFill>
        <p:spPr bwMode="auto">
          <a:xfrm>
            <a:off x="7489825" y="6443663"/>
            <a:ext cx="627063" cy="292100"/>
          </a:xfrm>
          <a:prstGeom prst="rect">
            <a:avLst/>
          </a:prstGeom>
          <a:noFill/>
          <a:ln w="9525">
            <a:noFill/>
            <a:miter lim="800000"/>
            <a:headEnd/>
            <a:tailEnd/>
          </a:ln>
        </p:spPr>
      </p:pic>
      <p:pic>
        <p:nvPicPr>
          <p:cNvPr id="1033" name="Image 1"/>
          <p:cNvPicPr>
            <a:picLocks noChangeAspect="1" noChangeArrowheads="1"/>
          </p:cNvPicPr>
          <p:nvPr userDrawn="1"/>
        </p:nvPicPr>
        <p:blipFill>
          <a:blip r:embed="rId21"/>
          <a:srcRect/>
          <a:stretch>
            <a:fillRect/>
          </a:stretch>
        </p:blipFill>
        <p:spPr bwMode="auto">
          <a:xfrm>
            <a:off x="8285163" y="6437313"/>
            <a:ext cx="596900" cy="298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1"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2" r:id="rId12"/>
    <p:sldLayoutId id="2147483853" r:id="rId13"/>
    <p:sldLayoutId id="2147483854" r:id="rId14"/>
    <p:sldLayoutId id="2147483855" r:id="rId15"/>
    <p:sldLayoutId id="2147483856" r:id="rId16"/>
    <p:sldLayoutId id="2147483857" r:id="rId17"/>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slide" Target="slide5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slide" Target="slide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3" descr="ésultat de recherche d'images pour &quot;logo office national famille population tunisi"/>
          <p:cNvPicPr>
            <a:picLocks noChangeAspect="1" noChangeArrowheads="1"/>
          </p:cNvPicPr>
          <p:nvPr/>
        </p:nvPicPr>
        <p:blipFill>
          <a:blip r:embed="rId3"/>
          <a:srcRect/>
          <a:stretch>
            <a:fillRect/>
          </a:stretch>
        </p:blipFill>
        <p:spPr bwMode="auto">
          <a:xfrm>
            <a:off x="1390650" y="644525"/>
            <a:ext cx="1312863" cy="1311275"/>
          </a:xfrm>
          <a:prstGeom prst="rect">
            <a:avLst/>
          </a:prstGeom>
          <a:noFill/>
          <a:ln w="9525">
            <a:noFill/>
            <a:miter lim="800000"/>
            <a:headEnd/>
            <a:tailEnd/>
          </a:ln>
        </p:spPr>
      </p:pic>
      <p:pic>
        <p:nvPicPr>
          <p:cNvPr id="9219" name="Image 2" descr="ésultat de recherche d'images pour &quot;logo fnuap&quot;"/>
          <p:cNvPicPr>
            <a:picLocks noChangeAspect="1" noChangeArrowheads="1"/>
          </p:cNvPicPr>
          <p:nvPr/>
        </p:nvPicPr>
        <p:blipFill>
          <a:blip r:embed="rId4"/>
          <a:srcRect/>
          <a:stretch>
            <a:fillRect/>
          </a:stretch>
        </p:blipFill>
        <p:spPr bwMode="auto">
          <a:xfrm>
            <a:off x="3327400" y="831850"/>
            <a:ext cx="1927225" cy="901700"/>
          </a:xfrm>
          <a:prstGeom prst="rect">
            <a:avLst/>
          </a:prstGeom>
          <a:noFill/>
          <a:ln w="9525">
            <a:noFill/>
            <a:miter lim="800000"/>
            <a:headEnd/>
            <a:tailEnd/>
          </a:ln>
        </p:spPr>
      </p:pic>
      <p:pic>
        <p:nvPicPr>
          <p:cNvPr id="9220" name="Image 1"/>
          <p:cNvPicPr>
            <a:picLocks noChangeAspect="1" noChangeArrowheads="1"/>
          </p:cNvPicPr>
          <p:nvPr/>
        </p:nvPicPr>
        <p:blipFill>
          <a:blip r:embed="rId5"/>
          <a:srcRect/>
          <a:stretch>
            <a:fillRect/>
          </a:stretch>
        </p:blipFill>
        <p:spPr bwMode="auto">
          <a:xfrm>
            <a:off x="5878513" y="939800"/>
            <a:ext cx="1657350" cy="828675"/>
          </a:xfrm>
          <a:prstGeom prst="rect">
            <a:avLst/>
          </a:prstGeom>
          <a:noFill/>
          <a:ln w="9525">
            <a:noFill/>
            <a:miter lim="800000"/>
            <a:headEnd/>
            <a:tailEnd/>
          </a:ln>
        </p:spPr>
      </p:pic>
      <p:sp>
        <p:nvSpPr>
          <p:cNvPr id="7" name="Rectangle 7"/>
          <p:cNvSpPr>
            <a:spLocks noChangeArrowheads="1"/>
          </p:cNvSpPr>
          <p:nvPr/>
        </p:nvSpPr>
        <p:spPr bwMode="auto">
          <a:xfrm>
            <a:off x="552450" y="2819400"/>
            <a:ext cx="8145463" cy="1908215"/>
          </a:xfrm>
          <a:prstGeom prst="rect">
            <a:avLst/>
          </a:prstGeom>
          <a:noFill/>
          <a:ln>
            <a:noFill/>
          </a:ln>
          <a:effectLst/>
          <a:extLst/>
        </p:spPr>
        <p:txBody>
          <a:bodyPr anchor="ctr">
            <a:spAutoFit/>
          </a:bodyPr>
          <a:lstStyle/>
          <a:p>
            <a:pPr algn="ctr" eaLnBrk="0" hangingPunct="0">
              <a:defRPr/>
            </a:pPr>
            <a:r>
              <a:rPr lang="fr-FR" altLang="fr-FR" sz="4400" b="1" cap="small" dirty="0" smtClean="0">
                <a:solidFill>
                  <a:srgbClr val="C00000"/>
                </a:solidFill>
                <a:latin typeface="Calibri" charset="0"/>
                <a:ea typeface="Calibri" charset="0"/>
                <a:cs typeface="Calibri" charset="0"/>
              </a:rPr>
              <a:t>prise </a:t>
            </a:r>
            <a:r>
              <a:rPr lang="fr-FR" altLang="fr-FR" sz="4400" b="1" cap="small" dirty="0">
                <a:solidFill>
                  <a:srgbClr val="C00000"/>
                </a:solidFill>
                <a:latin typeface="Calibri" charset="0"/>
                <a:ea typeface="Calibri" charset="0"/>
                <a:cs typeface="Calibri" charset="0"/>
              </a:rPr>
              <a:t>en charge des femmes et des filles victimes de violences</a:t>
            </a:r>
          </a:p>
          <a:p>
            <a:pPr algn="ctr" eaLnBrk="0" hangingPunct="0">
              <a:defRPr/>
            </a:pPr>
            <a:r>
              <a:rPr lang="fr-FR" altLang="fr-FR" sz="3000" b="1" dirty="0">
                <a:latin typeface="Calibri" charset="0"/>
                <a:ea typeface="Calibri" charset="0"/>
                <a:cs typeface="Calibri" charset="0"/>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2128838" y="1539875"/>
            <a:ext cx="31750" cy="30686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lèche droite 2"/>
          <p:cNvSpPr/>
          <p:nvPr/>
        </p:nvSpPr>
        <p:spPr>
          <a:xfrm>
            <a:off x="544513" y="1477963"/>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21508" name="Rectangle 4"/>
          <p:cNvSpPr>
            <a:spLocks noChangeArrowheads="1"/>
          </p:cNvSpPr>
          <p:nvPr/>
        </p:nvSpPr>
        <p:spPr bwMode="auto">
          <a:xfrm>
            <a:off x="1368425" y="4670425"/>
            <a:ext cx="6189663" cy="1570038"/>
          </a:xfrm>
          <a:prstGeom prst="rect">
            <a:avLst/>
          </a:prstGeom>
          <a:solidFill>
            <a:schemeClr val="bg1"/>
          </a:solidFill>
          <a:ln w="9525">
            <a:solidFill>
              <a:schemeClr val="tx1"/>
            </a:solidFill>
            <a:miter lim="800000"/>
            <a:headEnd/>
            <a:tailEnd/>
          </a:ln>
        </p:spPr>
        <p:txBody>
          <a:bodyPr>
            <a:spAutoFit/>
          </a:bodyPr>
          <a:lstStyle/>
          <a:p>
            <a:pPr algn="ctr"/>
            <a:r>
              <a:rPr lang="fr-FR" sz="3200" b="1">
                <a:solidFill>
                  <a:srgbClr val="000000"/>
                </a:solidFill>
                <a:latin typeface="Calibri" pitchFamily="34" charset="0"/>
              </a:rPr>
              <a:t>Loi organique pour l’élimination des violences à l’encontre des femmes </a:t>
            </a:r>
            <a:endParaRPr lang="fr-FR" sz="3200">
              <a:solidFill>
                <a:srgbClr val="000000"/>
              </a:solidFill>
              <a:latin typeface="Calibri" pitchFamily="34" charset="0"/>
            </a:endParaRPr>
          </a:p>
        </p:txBody>
      </p:sp>
      <p:sp>
        <p:nvSpPr>
          <p:cNvPr id="6" name="ZoneTexte 5"/>
          <p:cNvSpPr txBox="1"/>
          <p:nvPr/>
        </p:nvSpPr>
        <p:spPr>
          <a:xfrm>
            <a:off x="1368425" y="3746500"/>
            <a:ext cx="6189663" cy="923925"/>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5400" b="1" dirty="0">
                <a:solidFill>
                  <a:prstClr val="white"/>
                </a:solidFill>
                <a:latin typeface="Calibri" pitchFamily="34" charset="0"/>
                <a:ea typeface="MS PGothic" pitchFamily="34" charset="-128"/>
              </a:rPr>
              <a:t>Tunisie</a:t>
            </a:r>
          </a:p>
        </p:txBody>
      </p:sp>
      <p:sp>
        <p:nvSpPr>
          <p:cNvPr id="46085" name="ZoneTexte 6"/>
          <p:cNvSpPr txBox="1">
            <a:spLocks noChangeArrowheads="1"/>
          </p:cNvSpPr>
          <p:nvPr/>
        </p:nvSpPr>
        <p:spPr bwMode="auto">
          <a:xfrm>
            <a:off x="1368425" y="2636838"/>
            <a:ext cx="2189163" cy="922337"/>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2017</a:t>
            </a:r>
          </a:p>
        </p:txBody>
      </p:sp>
      <p:sp>
        <p:nvSpPr>
          <p:cNvPr id="21511" name="Titre 1"/>
          <p:cNvSpPr txBox="1">
            <a:spLocks/>
          </p:cNvSpPr>
          <p:nvPr/>
        </p:nvSpPr>
        <p:spPr bwMode="auto">
          <a:xfrm>
            <a:off x="655638" y="261938"/>
            <a:ext cx="7886700" cy="1325562"/>
          </a:xfrm>
          <a:prstGeom prst="rect">
            <a:avLst/>
          </a:prstGeom>
          <a:noFill/>
          <a:ln w="9525">
            <a:noFill/>
            <a:miter lim="800000"/>
            <a:headEnd/>
            <a:tailEnd/>
          </a:ln>
        </p:spPr>
        <p:txBody>
          <a:bodyPr/>
          <a:lstStyle/>
          <a:p>
            <a:pPr defTabSz="685800">
              <a:lnSpc>
                <a:spcPct val="90000"/>
              </a:lnSpc>
            </a:pPr>
            <a:r>
              <a:rPr lang="fr-FR" sz="6600" b="1">
                <a:latin typeface="Calibri Light" pitchFamily="34" charset="0"/>
                <a:ea typeface="MS PGothic" pitchFamily="34" charset="-128"/>
              </a:rPr>
              <a:t>Histoire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8782050" y="2173288"/>
            <a:ext cx="7938" cy="206375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 name="Connecteur droit 4"/>
          <p:cNvCxnSpPr/>
          <p:nvPr/>
        </p:nvCxnSpPr>
        <p:spPr>
          <a:xfrm>
            <a:off x="7637463" y="1258888"/>
            <a:ext cx="0" cy="479901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6" name="Connecteur droit 5"/>
          <p:cNvCxnSpPr/>
          <p:nvPr/>
        </p:nvCxnSpPr>
        <p:spPr>
          <a:xfrm flipH="1">
            <a:off x="6496050" y="2516188"/>
            <a:ext cx="7938" cy="2497137"/>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 name="Connecteur droit 6"/>
          <p:cNvCxnSpPr/>
          <p:nvPr/>
        </p:nvCxnSpPr>
        <p:spPr>
          <a:xfrm flipH="1">
            <a:off x="4743450" y="1714500"/>
            <a:ext cx="6350" cy="4237038"/>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 name="Connecteur droit 7"/>
          <p:cNvCxnSpPr/>
          <p:nvPr/>
        </p:nvCxnSpPr>
        <p:spPr>
          <a:xfrm>
            <a:off x="3568700" y="2408238"/>
            <a:ext cx="20638" cy="262096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 name="Connecteur droit 8"/>
          <p:cNvCxnSpPr/>
          <p:nvPr/>
        </p:nvCxnSpPr>
        <p:spPr>
          <a:xfrm flipH="1">
            <a:off x="927100" y="2173288"/>
            <a:ext cx="6350" cy="1820862"/>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0" name="Connecteur droit 9"/>
          <p:cNvCxnSpPr/>
          <p:nvPr/>
        </p:nvCxnSpPr>
        <p:spPr>
          <a:xfrm>
            <a:off x="2457450" y="920750"/>
            <a:ext cx="0" cy="3319463"/>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11" name="Flèche droite rayée 10"/>
          <p:cNvSpPr/>
          <p:nvPr/>
        </p:nvSpPr>
        <p:spPr>
          <a:xfrm>
            <a:off x="1912938" y="2400300"/>
            <a:ext cx="8229600" cy="1358900"/>
          </a:xfrm>
          <a:prstGeom prst="striped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a:p>
        </p:txBody>
      </p:sp>
      <p:sp>
        <p:nvSpPr>
          <p:cNvPr id="12" name="Rectangle 11"/>
          <p:cNvSpPr/>
          <p:nvPr/>
        </p:nvSpPr>
        <p:spPr>
          <a:xfrm>
            <a:off x="393700" y="2747963"/>
            <a:ext cx="1371600" cy="67468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a:p>
        </p:txBody>
      </p:sp>
      <p:sp>
        <p:nvSpPr>
          <p:cNvPr id="22539" name="Zone de texte 10"/>
          <p:cNvSpPr txBox="1">
            <a:spLocks noChangeArrowheads="1"/>
          </p:cNvSpPr>
          <p:nvPr/>
        </p:nvSpPr>
        <p:spPr bwMode="auto">
          <a:xfrm>
            <a:off x="2446338" y="1946275"/>
            <a:ext cx="1219200"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1993</a:t>
            </a:r>
            <a:endParaRPr lang="fr-FR" altLang="fr-FR">
              <a:ea typeface="Calibri" pitchFamily="34" charset="0"/>
              <a:cs typeface="Times New Roman" pitchFamily="18" charset="0"/>
            </a:endParaRPr>
          </a:p>
        </p:txBody>
      </p:sp>
      <p:sp>
        <p:nvSpPr>
          <p:cNvPr id="22540" name="Rectangle 17"/>
          <p:cNvSpPr>
            <a:spLocks noChangeArrowheads="1"/>
          </p:cNvSpPr>
          <p:nvPr/>
        </p:nvSpPr>
        <p:spPr bwMode="auto">
          <a:xfrm>
            <a:off x="704850" y="800100"/>
            <a:ext cx="1966913" cy="914400"/>
          </a:xfrm>
          <a:prstGeom prst="rect">
            <a:avLst/>
          </a:prstGeom>
          <a:solidFill>
            <a:srgbClr val="FFFFFF"/>
          </a:solidFill>
          <a:ln w="9525">
            <a:solidFill>
              <a:srgbClr val="000000"/>
            </a:solidFill>
            <a:miter lim="800000"/>
            <a:headEnd/>
            <a:tailEnd/>
          </a:ln>
        </p:spPr>
        <p:txBody>
          <a:bodyPr/>
          <a:lstStyle/>
          <a:p>
            <a:pPr algn="ctr" eaLnBrk="0" hangingPunct="0"/>
            <a:r>
              <a:rPr lang="fr-FR" altLang="fr-FR" sz="1400" b="1">
                <a:solidFill>
                  <a:srgbClr val="000000"/>
                </a:solidFill>
                <a:latin typeface="Calibri" pitchFamily="34" charset="0"/>
                <a:ea typeface="MS PGothic" pitchFamily="34" charset="-128"/>
                <a:cs typeface="Calibri" pitchFamily="34" charset="0"/>
              </a:rPr>
              <a:t>CEDAW </a:t>
            </a:r>
            <a:endParaRPr lang="fr-FR" altLang="fr-FR" sz="1200">
              <a:latin typeface="Times New Roman" pitchFamily="18" charset="0"/>
              <a:ea typeface="Calibri" pitchFamily="34" charset="0"/>
              <a:cs typeface="Times New Roman" pitchFamily="18" charset="0"/>
            </a:endParaRPr>
          </a:p>
          <a:p>
            <a:pPr algn="ctr" eaLnBrk="0" hangingPunct="0"/>
            <a:r>
              <a:rPr lang="fr-FR" altLang="fr-FR" sz="1200" b="1">
                <a:ea typeface="Calibri" pitchFamily="34" charset="0"/>
                <a:cs typeface="Arial" charset="0"/>
              </a:rPr>
              <a:t>Condamnation de toutes les formes de discrimination</a:t>
            </a:r>
            <a:endParaRPr lang="fr-FR" altLang="fr-FR" sz="1200">
              <a:latin typeface="Times New Roman" pitchFamily="18" charset="0"/>
              <a:ea typeface="Calibri" pitchFamily="34" charset="0"/>
              <a:cs typeface="Times New Roman" pitchFamily="18" charset="0"/>
            </a:endParaRPr>
          </a:p>
          <a:p>
            <a:pPr eaLnBrk="0" hangingPunct="0"/>
            <a:endParaRPr lang="fr-FR" altLang="fr-FR"/>
          </a:p>
        </p:txBody>
      </p:sp>
      <p:sp>
        <p:nvSpPr>
          <p:cNvPr id="22541" name="ZoneTexte 2"/>
          <p:cNvSpPr txBox="1">
            <a:spLocks noChangeArrowheads="1"/>
          </p:cNvSpPr>
          <p:nvPr/>
        </p:nvSpPr>
        <p:spPr bwMode="auto">
          <a:xfrm>
            <a:off x="698500" y="461963"/>
            <a:ext cx="1981200" cy="342900"/>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ONU</a:t>
            </a:r>
            <a:endParaRPr lang="fr-FR" altLang="fr-FR">
              <a:ea typeface="MS PGothic" pitchFamily="34" charset="-128"/>
              <a:cs typeface="Calibri" pitchFamily="34" charset="0"/>
            </a:endParaRPr>
          </a:p>
        </p:txBody>
      </p:sp>
      <p:sp>
        <p:nvSpPr>
          <p:cNvPr id="22542" name="Text Box 19"/>
          <p:cNvSpPr txBox="1">
            <a:spLocks noChangeArrowheads="1"/>
          </p:cNvSpPr>
          <p:nvPr/>
        </p:nvSpPr>
        <p:spPr bwMode="auto">
          <a:xfrm>
            <a:off x="1914525" y="5145088"/>
            <a:ext cx="1981200" cy="342900"/>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Tunisie</a:t>
            </a:r>
            <a:endParaRPr lang="fr-FR" altLang="fr-FR">
              <a:ea typeface="MS PGothic" pitchFamily="34" charset="-128"/>
              <a:cs typeface="Calibri" pitchFamily="34" charset="0"/>
            </a:endParaRPr>
          </a:p>
        </p:txBody>
      </p:sp>
      <p:sp>
        <p:nvSpPr>
          <p:cNvPr id="22543" name="Rectangle 26"/>
          <p:cNvSpPr>
            <a:spLocks noChangeArrowheads="1"/>
          </p:cNvSpPr>
          <p:nvPr/>
        </p:nvSpPr>
        <p:spPr bwMode="auto">
          <a:xfrm>
            <a:off x="1914525" y="5489575"/>
            <a:ext cx="1981200" cy="796925"/>
          </a:xfrm>
          <a:prstGeom prst="rect">
            <a:avLst/>
          </a:prstGeom>
          <a:solidFill>
            <a:srgbClr val="FFFFFF"/>
          </a:solidFill>
          <a:ln w="9525">
            <a:solidFill>
              <a:srgbClr val="000000"/>
            </a:solidFill>
            <a:miter lim="800000"/>
            <a:headEnd/>
            <a:tailEnd/>
          </a:ln>
        </p:spPr>
        <p:txBody>
          <a:bodyPr/>
          <a:lstStyle/>
          <a:p>
            <a:pPr algn="ctr" eaLnBrk="0" hangingPunct="0"/>
            <a:r>
              <a:rPr lang="fr-FR" altLang="fr-FR" sz="1400" b="1">
                <a:solidFill>
                  <a:srgbClr val="000000"/>
                </a:solidFill>
                <a:latin typeface="Calibri" pitchFamily="34" charset="0"/>
                <a:ea typeface="MS PGothic" pitchFamily="34" charset="-128"/>
                <a:cs typeface="Calibri" pitchFamily="34" charset="0"/>
              </a:rPr>
              <a:t>Conjoint auteur=circonstance aggravante </a:t>
            </a:r>
            <a:endParaRPr lang="fr-FR" altLang="fr-FR">
              <a:ea typeface="MS PGothic" pitchFamily="34" charset="-128"/>
              <a:cs typeface="Calibri" pitchFamily="34" charset="0"/>
            </a:endParaRPr>
          </a:p>
        </p:txBody>
      </p:sp>
      <p:sp>
        <p:nvSpPr>
          <p:cNvPr id="22544" name="Text Box 11"/>
          <p:cNvSpPr txBox="1">
            <a:spLocks noChangeArrowheads="1"/>
          </p:cNvSpPr>
          <p:nvPr/>
        </p:nvSpPr>
        <p:spPr bwMode="auto">
          <a:xfrm>
            <a:off x="4049713" y="5827713"/>
            <a:ext cx="2139950" cy="342900"/>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Tunisie</a:t>
            </a:r>
            <a:endParaRPr lang="fr-FR" altLang="fr-FR">
              <a:ea typeface="MS PGothic" pitchFamily="34" charset="-128"/>
              <a:cs typeface="Calibri" pitchFamily="34" charset="0"/>
            </a:endParaRPr>
          </a:p>
        </p:txBody>
      </p:sp>
      <p:sp>
        <p:nvSpPr>
          <p:cNvPr id="22545" name="Rectangle 25"/>
          <p:cNvSpPr>
            <a:spLocks noChangeArrowheads="1"/>
          </p:cNvSpPr>
          <p:nvPr/>
        </p:nvSpPr>
        <p:spPr bwMode="auto">
          <a:xfrm>
            <a:off x="4038600" y="6172200"/>
            <a:ext cx="2125663" cy="792163"/>
          </a:xfrm>
          <a:prstGeom prst="rect">
            <a:avLst/>
          </a:prstGeom>
          <a:solidFill>
            <a:srgbClr val="FFFFFF"/>
          </a:solidFill>
          <a:ln w="9525">
            <a:solidFill>
              <a:srgbClr val="000000"/>
            </a:solidFill>
            <a:miter lim="800000"/>
            <a:headEnd/>
            <a:tailEnd/>
          </a:ln>
        </p:spPr>
        <p:txBody>
          <a:bodyPr/>
          <a:lstStyle/>
          <a:p>
            <a:pPr algn="ctr" eaLnBrk="0" hangingPunct="0"/>
            <a:r>
              <a:rPr lang="fr-FR" altLang="fr-FR" sz="1400" b="1">
                <a:latin typeface="Times New Roman" pitchFamily="18" charset="0"/>
                <a:ea typeface="Calibri" pitchFamily="34" charset="0"/>
                <a:cs typeface="Times New Roman" pitchFamily="18" charset="0"/>
              </a:rPr>
              <a:t>Harcèlement sexuel dans le code Pénal</a:t>
            </a:r>
            <a:endParaRPr lang="fr-FR" altLang="fr-FR" sz="1200">
              <a:latin typeface="Times New Roman" pitchFamily="18" charset="0"/>
              <a:ea typeface="Calibri" pitchFamily="34" charset="0"/>
              <a:cs typeface="Times New Roman" pitchFamily="18" charset="0"/>
            </a:endParaRPr>
          </a:p>
          <a:p>
            <a:pPr eaLnBrk="0" hangingPunct="0"/>
            <a:endParaRPr lang="fr-FR" altLang="fr-FR">
              <a:ea typeface="Calibri" pitchFamily="34" charset="0"/>
              <a:cs typeface="Times New Roman" pitchFamily="18" charset="0"/>
            </a:endParaRPr>
          </a:p>
        </p:txBody>
      </p:sp>
      <p:sp>
        <p:nvSpPr>
          <p:cNvPr id="22546" name="Text Box 23"/>
          <p:cNvSpPr txBox="1">
            <a:spLocks noChangeArrowheads="1"/>
          </p:cNvSpPr>
          <p:nvPr/>
        </p:nvSpPr>
        <p:spPr bwMode="auto">
          <a:xfrm>
            <a:off x="4953000" y="1600200"/>
            <a:ext cx="1981200" cy="342900"/>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Tunisie</a:t>
            </a:r>
            <a:endParaRPr lang="fr-FR" altLang="fr-FR">
              <a:ea typeface="MS PGothic" pitchFamily="34" charset="-128"/>
              <a:cs typeface="Calibri" pitchFamily="34" charset="0"/>
            </a:endParaRPr>
          </a:p>
        </p:txBody>
      </p:sp>
      <p:sp>
        <p:nvSpPr>
          <p:cNvPr id="22547" name="Rectangle 24"/>
          <p:cNvSpPr>
            <a:spLocks noChangeArrowheads="1"/>
          </p:cNvSpPr>
          <p:nvPr/>
        </p:nvSpPr>
        <p:spPr bwMode="auto">
          <a:xfrm>
            <a:off x="4953000" y="1943100"/>
            <a:ext cx="1981200" cy="574675"/>
          </a:xfrm>
          <a:prstGeom prst="rect">
            <a:avLst/>
          </a:prstGeom>
          <a:solidFill>
            <a:srgbClr val="FFFFFF"/>
          </a:solidFill>
          <a:ln w="9525">
            <a:solidFill>
              <a:srgbClr val="000000"/>
            </a:solidFill>
            <a:miter lim="800000"/>
            <a:headEnd/>
            <a:tailEnd/>
          </a:ln>
        </p:spPr>
        <p:txBody>
          <a:bodyPr/>
          <a:lstStyle/>
          <a:p>
            <a:pPr algn="ctr" eaLnBrk="0" hangingPunct="0"/>
            <a:r>
              <a:rPr lang="fr-FR" altLang="fr-FR" sz="1400" b="1">
                <a:solidFill>
                  <a:srgbClr val="000000"/>
                </a:solidFill>
                <a:latin typeface="Calibri" pitchFamily="34" charset="0"/>
                <a:ea typeface="MS PGothic" pitchFamily="34" charset="-128"/>
                <a:cs typeface="Calibri" pitchFamily="34" charset="0"/>
              </a:rPr>
              <a:t>Constitution </a:t>
            </a:r>
            <a:endParaRPr lang="fr-FR" altLang="fr-FR" sz="1200">
              <a:latin typeface="Times New Roman" pitchFamily="18" charset="0"/>
              <a:ea typeface="Calibri" pitchFamily="34" charset="0"/>
              <a:cs typeface="Times New Roman" pitchFamily="18" charset="0"/>
            </a:endParaRPr>
          </a:p>
          <a:p>
            <a:pPr algn="ctr" eaLnBrk="0" hangingPunct="0"/>
            <a:r>
              <a:rPr lang="fr-FR" altLang="fr-FR" sz="1400" b="1">
                <a:solidFill>
                  <a:srgbClr val="000000"/>
                </a:solidFill>
                <a:latin typeface="Calibri" pitchFamily="34" charset="0"/>
                <a:ea typeface="MS PGothic" pitchFamily="34" charset="-128"/>
                <a:cs typeface="Calibri" pitchFamily="34" charset="0"/>
              </a:rPr>
              <a:t>Article46 </a:t>
            </a:r>
            <a:endParaRPr lang="fr-FR" altLang="fr-FR"/>
          </a:p>
        </p:txBody>
      </p:sp>
      <p:sp>
        <p:nvSpPr>
          <p:cNvPr id="22548" name="Text Box 1"/>
          <p:cNvSpPr txBox="1">
            <a:spLocks noChangeArrowheads="1"/>
          </p:cNvSpPr>
          <p:nvPr/>
        </p:nvSpPr>
        <p:spPr bwMode="auto">
          <a:xfrm>
            <a:off x="6108700" y="457200"/>
            <a:ext cx="2362200" cy="342900"/>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Tunisie</a:t>
            </a:r>
            <a:endParaRPr lang="fr-FR" altLang="fr-FR">
              <a:ea typeface="MS PGothic" pitchFamily="34" charset="-128"/>
              <a:cs typeface="Calibri" pitchFamily="34" charset="0"/>
            </a:endParaRPr>
          </a:p>
        </p:txBody>
      </p:sp>
      <p:sp>
        <p:nvSpPr>
          <p:cNvPr id="22549" name="Rectangle 34"/>
          <p:cNvSpPr>
            <a:spLocks noChangeArrowheads="1"/>
          </p:cNvSpPr>
          <p:nvPr/>
        </p:nvSpPr>
        <p:spPr bwMode="auto">
          <a:xfrm>
            <a:off x="6105525" y="800100"/>
            <a:ext cx="2362200" cy="742950"/>
          </a:xfrm>
          <a:prstGeom prst="rect">
            <a:avLst/>
          </a:prstGeom>
          <a:solidFill>
            <a:srgbClr val="FFFFFF"/>
          </a:solidFill>
          <a:ln w="9525">
            <a:solidFill>
              <a:srgbClr val="000000"/>
            </a:solidFill>
            <a:miter lim="800000"/>
            <a:headEnd/>
            <a:tailEnd/>
          </a:ln>
        </p:spPr>
        <p:txBody>
          <a:bodyPr/>
          <a:lstStyle/>
          <a:p>
            <a:pPr eaLnBrk="0" hangingPunct="0"/>
            <a:r>
              <a:rPr lang="fr-FR" altLang="fr-FR" sz="1400" b="1">
                <a:solidFill>
                  <a:srgbClr val="000000"/>
                </a:solidFill>
                <a:latin typeface="Calibri" pitchFamily="34" charset="0"/>
                <a:ea typeface="MS PGothic" pitchFamily="34" charset="-128"/>
                <a:cs typeface="Calibri" pitchFamily="34" charset="0"/>
              </a:rPr>
              <a:t>Prévention et lutte contre la traite des êtres humains+ protocoles multisectoriels</a:t>
            </a:r>
            <a:endParaRPr lang="fr-FR" altLang="fr-FR" sz="1200">
              <a:latin typeface="Times New Roman" pitchFamily="18" charset="0"/>
              <a:ea typeface="Calibri" pitchFamily="34" charset="0"/>
              <a:cs typeface="Times New Roman" pitchFamily="18" charset="0"/>
            </a:endParaRPr>
          </a:p>
          <a:p>
            <a:pPr eaLnBrk="0" hangingPunct="0"/>
            <a:endParaRPr lang="fr-FR" altLang="fr-FR"/>
          </a:p>
        </p:txBody>
      </p:sp>
      <p:sp>
        <p:nvSpPr>
          <p:cNvPr id="22550" name="Text Box 14"/>
          <p:cNvSpPr txBox="1">
            <a:spLocks noChangeArrowheads="1"/>
          </p:cNvSpPr>
          <p:nvPr/>
        </p:nvSpPr>
        <p:spPr bwMode="auto">
          <a:xfrm>
            <a:off x="7410450" y="4000500"/>
            <a:ext cx="2362200" cy="342900"/>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Tunisie</a:t>
            </a:r>
            <a:endParaRPr lang="fr-FR" altLang="fr-FR">
              <a:ea typeface="MS PGothic" pitchFamily="34" charset="-128"/>
              <a:cs typeface="Calibri" pitchFamily="34" charset="0"/>
            </a:endParaRPr>
          </a:p>
        </p:txBody>
      </p:sp>
      <p:sp>
        <p:nvSpPr>
          <p:cNvPr id="22551" name="Rectangle 32"/>
          <p:cNvSpPr>
            <a:spLocks noChangeArrowheads="1"/>
          </p:cNvSpPr>
          <p:nvPr/>
        </p:nvSpPr>
        <p:spPr bwMode="auto">
          <a:xfrm>
            <a:off x="7410450" y="4343400"/>
            <a:ext cx="2362200" cy="752475"/>
          </a:xfrm>
          <a:prstGeom prst="rect">
            <a:avLst/>
          </a:prstGeom>
          <a:solidFill>
            <a:srgbClr val="FFFFFF"/>
          </a:solidFill>
          <a:ln w="9525">
            <a:solidFill>
              <a:srgbClr val="000000"/>
            </a:solidFill>
            <a:miter lim="800000"/>
            <a:headEnd/>
            <a:tailEnd/>
          </a:ln>
        </p:spPr>
        <p:txBody>
          <a:bodyPr/>
          <a:lstStyle/>
          <a:p>
            <a:pPr algn="ctr" eaLnBrk="0" hangingPunct="0"/>
            <a:r>
              <a:rPr lang="fr-FR" altLang="fr-FR" sz="1400" b="1">
                <a:solidFill>
                  <a:srgbClr val="000000"/>
                </a:solidFill>
                <a:latin typeface="Calibri" pitchFamily="34" charset="0"/>
                <a:ea typeface="MS PGothic" pitchFamily="34" charset="-128"/>
                <a:cs typeface="Calibri" pitchFamily="34" charset="0"/>
              </a:rPr>
              <a:t>Loi Organique pour l’élimination des violences à l’encontre des femmes   </a:t>
            </a:r>
            <a:endParaRPr lang="fr-FR" altLang="fr-FR">
              <a:ea typeface="MS PGothic" pitchFamily="34" charset="-128"/>
              <a:cs typeface="Calibri" pitchFamily="34" charset="0"/>
            </a:endParaRPr>
          </a:p>
        </p:txBody>
      </p:sp>
      <p:sp>
        <p:nvSpPr>
          <p:cNvPr id="22552" name="Text Box 22"/>
          <p:cNvSpPr txBox="1">
            <a:spLocks noChangeArrowheads="1"/>
          </p:cNvSpPr>
          <p:nvPr/>
        </p:nvSpPr>
        <p:spPr bwMode="auto">
          <a:xfrm>
            <a:off x="-69850" y="3657600"/>
            <a:ext cx="1524000" cy="346075"/>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Tunisie</a:t>
            </a:r>
            <a:endParaRPr lang="fr-FR" altLang="fr-FR">
              <a:ea typeface="MS PGothic" pitchFamily="34" charset="-128"/>
              <a:cs typeface="Calibri" pitchFamily="34" charset="0"/>
            </a:endParaRPr>
          </a:p>
        </p:txBody>
      </p:sp>
      <p:sp>
        <p:nvSpPr>
          <p:cNvPr id="22553" name="Zone de texte 12"/>
          <p:cNvSpPr txBox="1">
            <a:spLocks noChangeArrowheads="1"/>
          </p:cNvSpPr>
          <p:nvPr/>
        </p:nvSpPr>
        <p:spPr bwMode="auto">
          <a:xfrm>
            <a:off x="3295650" y="1263650"/>
            <a:ext cx="1219200"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2004</a:t>
            </a:r>
            <a:endParaRPr lang="fr-FR" altLang="fr-FR">
              <a:ea typeface="Calibri" pitchFamily="34" charset="0"/>
              <a:cs typeface="Times New Roman" pitchFamily="18" charset="0"/>
            </a:endParaRPr>
          </a:p>
        </p:txBody>
      </p:sp>
      <p:sp>
        <p:nvSpPr>
          <p:cNvPr id="22554" name="Zone de texte 11"/>
          <p:cNvSpPr txBox="1">
            <a:spLocks noChangeArrowheads="1"/>
          </p:cNvSpPr>
          <p:nvPr/>
        </p:nvSpPr>
        <p:spPr bwMode="auto">
          <a:xfrm>
            <a:off x="-65088" y="1941513"/>
            <a:ext cx="1219201"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1956</a:t>
            </a:r>
            <a:endParaRPr lang="fr-FR" altLang="fr-FR">
              <a:ea typeface="Calibri" pitchFamily="34" charset="0"/>
              <a:cs typeface="Times New Roman" pitchFamily="18" charset="0"/>
            </a:endParaRPr>
          </a:p>
        </p:txBody>
      </p:sp>
      <p:sp>
        <p:nvSpPr>
          <p:cNvPr id="22555" name="Zone de texte 14"/>
          <p:cNvSpPr txBox="1">
            <a:spLocks noChangeArrowheads="1"/>
          </p:cNvSpPr>
          <p:nvPr/>
        </p:nvSpPr>
        <p:spPr bwMode="auto">
          <a:xfrm>
            <a:off x="5351463" y="4808538"/>
            <a:ext cx="1219200"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2014</a:t>
            </a:r>
            <a:endParaRPr lang="fr-FR" altLang="fr-FR">
              <a:ea typeface="Calibri" pitchFamily="34" charset="0"/>
              <a:cs typeface="Times New Roman" pitchFamily="18" charset="0"/>
            </a:endParaRPr>
          </a:p>
        </p:txBody>
      </p:sp>
      <p:sp>
        <p:nvSpPr>
          <p:cNvPr id="22556" name="Zone de texte 16"/>
          <p:cNvSpPr txBox="1">
            <a:spLocks noChangeArrowheads="1"/>
          </p:cNvSpPr>
          <p:nvPr/>
        </p:nvSpPr>
        <p:spPr bwMode="auto">
          <a:xfrm>
            <a:off x="7710488" y="1720850"/>
            <a:ext cx="1219200"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2017</a:t>
            </a:r>
            <a:endParaRPr lang="fr-FR" altLang="fr-FR">
              <a:ea typeface="Calibri" pitchFamily="34" charset="0"/>
              <a:cs typeface="Times New Roman" pitchFamily="18" charset="0"/>
            </a:endParaRPr>
          </a:p>
        </p:txBody>
      </p:sp>
      <p:sp>
        <p:nvSpPr>
          <p:cNvPr id="22557" name="Zone de texte 15"/>
          <p:cNvSpPr txBox="1">
            <a:spLocks noChangeArrowheads="1"/>
          </p:cNvSpPr>
          <p:nvPr/>
        </p:nvSpPr>
        <p:spPr bwMode="auto">
          <a:xfrm>
            <a:off x="6797675" y="5942013"/>
            <a:ext cx="1219200"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2016</a:t>
            </a:r>
            <a:endParaRPr lang="fr-FR" altLang="fr-FR">
              <a:ea typeface="Calibri" pitchFamily="34" charset="0"/>
              <a:cs typeface="Times New Roman" pitchFamily="18" charset="0"/>
            </a:endParaRPr>
          </a:p>
        </p:txBody>
      </p:sp>
      <p:sp>
        <p:nvSpPr>
          <p:cNvPr id="22558" name="Zone de texte 40"/>
          <p:cNvSpPr txBox="1">
            <a:spLocks noChangeArrowheads="1"/>
          </p:cNvSpPr>
          <p:nvPr/>
        </p:nvSpPr>
        <p:spPr bwMode="auto">
          <a:xfrm>
            <a:off x="1695450" y="4119563"/>
            <a:ext cx="1219200"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1979</a:t>
            </a:r>
            <a:endParaRPr lang="fr-FR" altLang="fr-FR">
              <a:ea typeface="Calibri" pitchFamily="34" charset="0"/>
              <a:cs typeface="Times New Roman" pitchFamily="18" charset="0"/>
            </a:endParaRPr>
          </a:p>
        </p:txBody>
      </p:sp>
      <p:sp>
        <p:nvSpPr>
          <p:cNvPr id="22559" name="Rectangle 29"/>
          <p:cNvSpPr>
            <a:spLocks noChangeArrowheads="1"/>
          </p:cNvSpPr>
          <p:nvPr/>
        </p:nvSpPr>
        <p:spPr bwMode="auto">
          <a:xfrm>
            <a:off x="-63500" y="4005263"/>
            <a:ext cx="1511300" cy="566737"/>
          </a:xfrm>
          <a:prstGeom prst="rect">
            <a:avLst/>
          </a:prstGeom>
          <a:solidFill>
            <a:srgbClr val="FFFFFF"/>
          </a:solidFill>
          <a:ln w="9525">
            <a:solidFill>
              <a:srgbClr val="000000"/>
            </a:solidFill>
            <a:miter lim="800000"/>
            <a:headEnd/>
            <a:tailEnd/>
          </a:ln>
        </p:spPr>
        <p:txBody>
          <a:bodyPr/>
          <a:lstStyle/>
          <a:p>
            <a:pPr algn="ctr" eaLnBrk="0" hangingPunct="0"/>
            <a:r>
              <a:rPr lang="fr-FR" altLang="fr-FR" sz="1400" b="1">
                <a:latin typeface="Times New Roman" pitchFamily="18" charset="0"/>
                <a:ea typeface="Calibri" pitchFamily="34" charset="0"/>
                <a:cs typeface="Times New Roman" pitchFamily="18" charset="0"/>
              </a:rPr>
              <a:t>Code du Statut personnel </a:t>
            </a:r>
            <a:endParaRPr lang="fr-FR" altLang="fr-FR" sz="1200">
              <a:latin typeface="Times New Roman" pitchFamily="18" charset="0"/>
              <a:ea typeface="Calibri" pitchFamily="34" charset="0"/>
              <a:cs typeface="Times New Roman" pitchFamily="18" charset="0"/>
            </a:endParaRPr>
          </a:p>
          <a:p>
            <a:pPr eaLnBrk="0" hangingPunct="0"/>
            <a:endParaRPr lang="fr-FR" altLang="fr-FR">
              <a:ea typeface="Calibri" pitchFamily="34" charset="0"/>
              <a:cs typeface="Times New Roman" pitchFamily="18" charset="0"/>
            </a:endParaRPr>
          </a:p>
        </p:txBody>
      </p:sp>
      <p:sp>
        <p:nvSpPr>
          <p:cNvPr id="22560" name="Zone de texte 5"/>
          <p:cNvSpPr txBox="1">
            <a:spLocks noChangeArrowheads="1"/>
          </p:cNvSpPr>
          <p:nvPr/>
        </p:nvSpPr>
        <p:spPr bwMode="auto">
          <a:xfrm>
            <a:off x="4572000" y="571500"/>
            <a:ext cx="1219200" cy="574675"/>
          </a:xfrm>
          <a:prstGeom prst="rect">
            <a:avLst/>
          </a:prstGeom>
          <a:solidFill>
            <a:srgbClr val="FFFFFF"/>
          </a:solidFill>
          <a:ln w="9525">
            <a:noFill/>
            <a:miter lim="800000"/>
            <a:headEnd/>
            <a:tailEnd/>
          </a:ln>
        </p:spPr>
        <p:txBody>
          <a:bodyPr/>
          <a:lstStyle/>
          <a:p>
            <a:pPr algn="ctr" eaLnBrk="0" hangingPunct="0"/>
            <a:r>
              <a:rPr lang="fr-FR" altLang="fr-FR" sz="2800">
                <a:latin typeface="Times New Roman" pitchFamily="18" charset="0"/>
                <a:ea typeface="Calibri" pitchFamily="34" charset="0"/>
                <a:cs typeface="Times New Roman" pitchFamily="18" charset="0"/>
              </a:rPr>
              <a:t>2008</a:t>
            </a:r>
            <a:endParaRPr lang="fr-FR" altLang="fr-FR">
              <a:ea typeface="Calibri" pitchFamily="34" charset="0"/>
              <a:cs typeface="Times New Roman" pitchFamily="18" charset="0"/>
            </a:endParaRPr>
          </a:p>
        </p:txBody>
      </p:sp>
      <p:cxnSp>
        <p:nvCxnSpPr>
          <p:cNvPr id="34" name="Connecteur droit 33"/>
          <p:cNvCxnSpPr/>
          <p:nvPr/>
        </p:nvCxnSpPr>
        <p:spPr>
          <a:xfrm>
            <a:off x="5181600" y="1143000"/>
            <a:ext cx="0" cy="251460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22562" name="Rectangle 30"/>
          <p:cNvSpPr>
            <a:spLocks noChangeArrowheads="1"/>
          </p:cNvSpPr>
          <p:nvPr/>
        </p:nvSpPr>
        <p:spPr bwMode="auto">
          <a:xfrm>
            <a:off x="4495800" y="3886200"/>
            <a:ext cx="2133600" cy="574675"/>
          </a:xfrm>
          <a:prstGeom prst="rect">
            <a:avLst/>
          </a:prstGeom>
          <a:solidFill>
            <a:srgbClr val="FFFFFF"/>
          </a:solidFill>
          <a:ln w="9525">
            <a:solidFill>
              <a:srgbClr val="000000"/>
            </a:solidFill>
            <a:miter lim="800000"/>
            <a:headEnd/>
            <a:tailEnd/>
          </a:ln>
        </p:spPr>
        <p:txBody>
          <a:bodyPr/>
          <a:lstStyle/>
          <a:p>
            <a:pPr algn="ctr" eaLnBrk="0" hangingPunct="0"/>
            <a:r>
              <a:rPr lang="fr-FR" altLang="fr-FR" sz="1400" b="1">
                <a:latin typeface="Times New Roman" pitchFamily="18" charset="0"/>
                <a:ea typeface="Calibri" pitchFamily="34" charset="0"/>
                <a:cs typeface="Times New Roman" pitchFamily="18" charset="0"/>
              </a:rPr>
              <a:t>Stratégie nationale de lutte contre les violences violences</a:t>
            </a:r>
            <a:endParaRPr lang="fr-FR" altLang="fr-FR">
              <a:ea typeface="Calibri" pitchFamily="34" charset="0"/>
              <a:cs typeface="Times New Roman" pitchFamily="18" charset="0"/>
            </a:endParaRPr>
          </a:p>
        </p:txBody>
      </p:sp>
      <p:sp>
        <p:nvSpPr>
          <p:cNvPr id="22563" name="Text Box 31"/>
          <p:cNvSpPr txBox="1">
            <a:spLocks noChangeArrowheads="1"/>
          </p:cNvSpPr>
          <p:nvPr/>
        </p:nvSpPr>
        <p:spPr bwMode="auto">
          <a:xfrm>
            <a:off x="4495800" y="3543300"/>
            <a:ext cx="2133600" cy="342900"/>
          </a:xfrm>
          <a:prstGeom prst="rect">
            <a:avLst/>
          </a:prstGeom>
          <a:solidFill>
            <a:srgbClr val="5A5A5A"/>
          </a:solidFill>
          <a:ln w="9525">
            <a:solidFill>
              <a:srgbClr val="000000"/>
            </a:solidFill>
            <a:miter lim="800000"/>
            <a:headEnd/>
            <a:tailEnd/>
          </a:ln>
        </p:spPr>
        <p:txBody>
          <a:bodyPr/>
          <a:lstStyle/>
          <a:p>
            <a:pPr algn="ctr" eaLnBrk="0" hangingPunct="0"/>
            <a:r>
              <a:rPr lang="fr-FR" altLang="fr-FR" sz="1600" b="1">
                <a:solidFill>
                  <a:srgbClr val="FFFFFF"/>
                </a:solidFill>
                <a:latin typeface="Calibri" pitchFamily="34" charset="0"/>
                <a:ea typeface="MS PGothic" pitchFamily="34" charset="-128"/>
                <a:cs typeface="Calibri" pitchFamily="34" charset="0"/>
              </a:rPr>
              <a:t>Tunisie</a:t>
            </a:r>
            <a:endParaRPr lang="fr-FR" altLang="fr-FR">
              <a:ea typeface="MS PGothic" pitchFamily="34" charset="-128"/>
              <a:cs typeface="Calibri" pitchFamily="34" charset="0"/>
            </a:endParaRPr>
          </a:p>
        </p:txBody>
      </p:sp>
      <p:sp>
        <p:nvSpPr>
          <p:cNvPr id="22564" name="Rectangle 3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fr-FR">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674813" y="2657475"/>
            <a:ext cx="6234112" cy="1447800"/>
          </a:xfrm>
          <a:prstGeom prst="rect">
            <a:avLst/>
          </a:prstGeom>
          <a:noFill/>
        </p:spPr>
        <p:txBody>
          <a:bodyPr>
            <a:spAutoFit/>
          </a:bodyPr>
          <a:lstStyle/>
          <a:p>
            <a:pPr algn="ctr" fontAlgn="auto">
              <a:spcBef>
                <a:spcPts val="0"/>
              </a:spcBef>
              <a:spcAft>
                <a:spcPts val="0"/>
              </a:spcAft>
              <a:defRPr/>
            </a:pPr>
            <a:r>
              <a:rPr lang="fr-FR" sz="8800" b="1" cap="small">
                <a:solidFill>
                  <a:schemeClr val="bg1"/>
                </a:solidFill>
                <a:latin typeface="+mn-lt"/>
              </a:rPr>
              <a:t>Chiffres clés</a:t>
            </a:r>
            <a:endParaRPr lang="fr-FR" sz="8800" b="1" cap="small" dirty="0">
              <a:solidFill>
                <a:schemeClr val="bg1"/>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63575" y="1484313"/>
            <a:ext cx="8229600" cy="1884362"/>
          </a:xfrm>
        </p:spPr>
        <p:txBody>
          <a:bodyPr rtlCol="0">
            <a:normAutofit fontScale="90000"/>
          </a:bodyPr>
          <a:lstStyle/>
          <a:p>
            <a:pPr eaLnBrk="1" fontAlgn="auto" hangingPunct="1">
              <a:spcAft>
                <a:spcPts val="0"/>
              </a:spcAft>
              <a:defRPr/>
            </a:pPr>
            <a:r>
              <a:rPr lang="fr-FR" b="1" dirty="0" smtClean="0"/>
              <a:t>En Tunisie, combien de femmes déclarent avoir subi une forme de violence au cours de leur vie? </a:t>
            </a:r>
            <a:endParaRPr lang="fr-FR" b="1" dirty="0"/>
          </a:p>
        </p:txBody>
      </p:sp>
      <p:sp>
        <p:nvSpPr>
          <p:cNvPr id="24579" name="Espace réservé du contenu 4"/>
          <p:cNvSpPr>
            <a:spLocks noGrp="1"/>
          </p:cNvSpPr>
          <p:nvPr>
            <p:ph idx="1"/>
          </p:nvPr>
        </p:nvSpPr>
        <p:spPr>
          <a:xfrm>
            <a:off x="663575" y="3841750"/>
            <a:ext cx="8229600" cy="3748088"/>
          </a:xfrm>
        </p:spPr>
        <p:txBody>
          <a:bodyPr/>
          <a:lstStyle/>
          <a:p>
            <a:pPr eaLnBrk="1" hangingPunct="1">
              <a:buFont typeface="Wingdings" pitchFamily="2" charset="2"/>
              <a:buChar char="q"/>
            </a:pPr>
            <a:r>
              <a:rPr lang="fr-FR" sz="4400" smtClean="0">
                <a:solidFill>
                  <a:srgbClr val="FF0000"/>
                </a:solidFill>
              </a:rPr>
              <a:t>1 sur 10</a:t>
            </a:r>
          </a:p>
          <a:p>
            <a:pPr eaLnBrk="1" hangingPunct="1">
              <a:buFont typeface="Wingdings" pitchFamily="2" charset="2"/>
              <a:buChar char="q"/>
            </a:pPr>
            <a:r>
              <a:rPr lang="fr-FR" sz="4400" smtClean="0">
                <a:solidFill>
                  <a:srgbClr val="008000"/>
                </a:solidFill>
              </a:rPr>
              <a:t> 1 sur 4 </a:t>
            </a:r>
          </a:p>
          <a:p>
            <a:pPr eaLnBrk="1" hangingPunct="1">
              <a:buFont typeface="Wingdings" pitchFamily="2" charset="2"/>
              <a:buChar char="q"/>
            </a:pPr>
            <a:r>
              <a:rPr lang="fr-FR" sz="4400" smtClean="0">
                <a:solidFill>
                  <a:srgbClr val="0000FF"/>
                </a:solidFill>
              </a:rPr>
              <a:t> 1 sur 2 </a:t>
            </a:r>
          </a:p>
        </p:txBody>
      </p:sp>
      <p:sp>
        <p:nvSpPr>
          <p:cNvPr id="2" name="Multiplication 1"/>
          <p:cNvSpPr/>
          <p:nvPr/>
        </p:nvSpPr>
        <p:spPr>
          <a:xfrm>
            <a:off x="663575" y="5316538"/>
            <a:ext cx="592138" cy="6096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rgbClr val="000000"/>
              </a:solidFill>
            </a:endParaRPr>
          </a:p>
        </p:txBody>
      </p:sp>
      <p:sp>
        <p:nvSpPr>
          <p:cNvPr id="8" name="ZoneTexte 7"/>
          <p:cNvSpPr txBox="1"/>
          <p:nvPr/>
        </p:nvSpPr>
        <p:spPr>
          <a:xfrm>
            <a:off x="260350" y="212725"/>
            <a:ext cx="9229725" cy="922338"/>
          </a:xfrm>
          <a:prstGeom prst="rect">
            <a:avLst/>
          </a:prstGeom>
          <a:noFill/>
        </p:spPr>
        <p:txBody>
          <a:bodyPr>
            <a:spAutoFit/>
          </a:bodyPr>
          <a:lstStyle/>
          <a:p>
            <a:pPr fontAlgn="auto">
              <a:spcBef>
                <a:spcPts val="0"/>
              </a:spcBef>
              <a:spcAft>
                <a:spcPts val="0"/>
              </a:spcAft>
              <a:defRPr/>
            </a:pPr>
            <a:r>
              <a:rPr lang="fr-FR" sz="5400" b="1" cap="small" dirty="0">
                <a:solidFill>
                  <a:schemeClr val="accent5">
                    <a:lumMod val="75000"/>
                  </a:schemeClr>
                </a:solidFill>
                <a:latin typeface="+mn-lt"/>
              </a:rPr>
              <a:t>QUIZ</a:t>
            </a:r>
          </a:p>
        </p:txBody>
      </p:sp>
      <p:cxnSp>
        <p:nvCxnSpPr>
          <p:cNvPr id="9" name="Connecteur droit 8"/>
          <p:cNvCxnSpPr/>
          <p:nvPr/>
        </p:nvCxnSpPr>
        <p:spPr>
          <a:xfrm>
            <a:off x="371475" y="992188"/>
            <a:ext cx="80581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604838" y="1041400"/>
            <a:ext cx="8229600" cy="1673225"/>
          </a:xfrm>
        </p:spPr>
        <p:txBody>
          <a:bodyPr/>
          <a:lstStyle/>
          <a:p>
            <a:pPr eaLnBrk="1" hangingPunct="1"/>
            <a:r>
              <a:rPr lang="fr-FR" b="1" smtClean="0"/>
              <a:t>Quel est le type de violence dont la prévalence est la plus importante ? </a:t>
            </a:r>
          </a:p>
        </p:txBody>
      </p:sp>
      <p:sp>
        <p:nvSpPr>
          <p:cNvPr id="25603" name="Espace réservé du contenu 2"/>
          <p:cNvSpPr>
            <a:spLocks noGrp="1"/>
          </p:cNvSpPr>
          <p:nvPr>
            <p:ph idx="1"/>
          </p:nvPr>
        </p:nvSpPr>
        <p:spPr>
          <a:xfrm>
            <a:off x="604838" y="2714625"/>
            <a:ext cx="8229600" cy="4525963"/>
          </a:xfrm>
        </p:spPr>
        <p:txBody>
          <a:bodyPr/>
          <a:lstStyle/>
          <a:p>
            <a:pPr eaLnBrk="1" hangingPunct="1"/>
            <a:endParaRPr lang="fr-FR" smtClean="0"/>
          </a:p>
          <a:p>
            <a:pPr eaLnBrk="1" hangingPunct="1">
              <a:buFont typeface="Wingdings" pitchFamily="2" charset="2"/>
              <a:buChar char="q"/>
            </a:pPr>
            <a:r>
              <a:rPr lang="fr-FR" sz="4400" smtClean="0">
                <a:solidFill>
                  <a:srgbClr val="FF0000"/>
                </a:solidFill>
              </a:rPr>
              <a:t>Physique </a:t>
            </a:r>
          </a:p>
          <a:p>
            <a:pPr eaLnBrk="1" hangingPunct="1">
              <a:buFont typeface="Wingdings" pitchFamily="2" charset="2"/>
              <a:buChar char="q"/>
            </a:pPr>
            <a:r>
              <a:rPr lang="fr-FR" sz="4400" smtClean="0">
                <a:solidFill>
                  <a:srgbClr val="008000"/>
                </a:solidFill>
              </a:rPr>
              <a:t>Psychologique </a:t>
            </a:r>
          </a:p>
          <a:p>
            <a:pPr eaLnBrk="1" hangingPunct="1">
              <a:buFont typeface="Wingdings" pitchFamily="2" charset="2"/>
              <a:buChar char="q"/>
            </a:pPr>
            <a:r>
              <a:rPr lang="fr-FR" sz="4400" smtClean="0">
                <a:solidFill>
                  <a:srgbClr val="0000FF"/>
                </a:solidFill>
              </a:rPr>
              <a:t>Sexuelle </a:t>
            </a:r>
          </a:p>
          <a:p>
            <a:pPr eaLnBrk="1" hangingPunct="1"/>
            <a:endParaRPr lang="fr-FR" smtClean="0"/>
          </a:p>
        </p:txBody>
      </p:sp>
      <p:sp>
        <p:nvSpPr>
          <p:cNvPr id="4" name="Multiplication 3"/>
          <p:cNvSpPr/>
          <p:nvPr/>
        </p:nvSpPr>
        <p:spPr>
          <a:xfrm>
            <a:off x="604838" y="3257550"/>
            <a:ext cx="592137" cy="6096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rgbClr val="000000"/>
              </a:solidFill>
            </a:endParaRPr>
          </a:p>
        </p:txBody>
      </p:sp>
      <p:sp>
        <p:nvSpPr>
          <p:cNvPr id="5" name="ZoneTexte 4"/>
          <p:cNvSpPr txBox="1"/>
          <p:nvPr/>
        </p:nvSpPr>
        <p:spPr>
          <a:xfrm>
            <a:off x="260350" y="212725"/>
            <a:ext cx="9229725" cy="922338"/>
          </a:xfrm>
          <a:prstGeom prst="rect">
            <a:avLst/>
          </a:prstGeom>
          <a:noFill/>
        </p:spPr>
        <p:txBody>
          <a:bodyPr>
            <a:spAutoFit/>
          </a:bodyPr>
          <a:lstStyle/>
          <a:p>
            <a:pPr fontAlgn="auto">
              <a:spcBef>
                <a:spcPts val="0"/>
              </a:spcBef>
              <a:spcAft>
                <a:spcPts val="0"/>
              </a:spcAft>
              <a:defRPr/>
            </a:pPr>
            <a:r>
              <a:rPr lang="fr-FR" sz="5400" b="1" cap="small" dirty="0">
                <a:solidFill>
                  <a:schemeClr val="accent5">
                    <a:lumMod val="75000"/>
                  </a:schemeClr>
                </a:solidFill>
                <a:latin typeface="+mn-lt"/>
              </a:rPr>
              <a:t>QUIZ</a:t>
            </a:r>
          </a:p>
        </p:txBody>
      </p:sp>
      <p:cxnSp>
        <p:nvCxnSpPr>
          <p:cNvPr id="6" name="Connecteur droit 5"/>
          <p:cNvCxnSpPr/>
          <p:nvPr/>
        </p:nvCxnSpPr>
        <p:spPr>
          <a:xfrm>
            <a:off x="371475" y="992188"/>
            <a:ext cx="80581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3"/>
          <p:cNvSpPr>
            <a:spLocks noGrp="1"/>
          </p:cNvSpPr>
          <p:nvPr>
            <p:ph type="title"/>
          </p:nvPr>
        </p:nvSpPr>
        <p:spPr>
          <a:xfrm>
            <a:off x="487363" y="1006475"/>
            <a:ext cx="8229600" cy="1884363"/>
          </a:xfrm>
        </p:spPr>
        <p:txBody>
          <a:bodyPr/>
          <a:lstStyle/>
          <a:p>
            <a:pPr eaLnBrk="1" hangingPunct="1"/>
            <a:r>
              <a:rPr lang="fr-FR" b="1" smtClean="0"/>
              <a:t>Qui sont les principaux auteurs de violences ? </a:t>
            </a:r>
          </a:p>
        </p:txBody>
      </p:sp>
      <p:sp>
        <p:nvSpPr>
          <p:cNvPr id="26627" name="Espace réservé du contenu 4"/>
          <p:cNvSpPr>
            <a:spLocks noGrp="1"/>
          </p:cNvSpPr>
          <p:nvPr>
            <p:ph idx="1"/>
          </p:nvPr>
        </p:nvSpPr>
        <p:spPr>
          <a:xfrm>
            <a:off x="487363" y="3109913"/>
            <a:ext cx="8229600" cy="3748087"/>
          </a:xfrm>
        </p:spPr>
        <p:txBody>
          <a:bodyPr/>
          <a:lstStyle/>
          <a:p>
            <a:pPr eaLnBrk="1" hangingPunct="1">
              <a:buFont typeface="Wingdings" pitchFamily="2" charset="2"/>
              <a:buChar char="q"/>
            </a:pPr>
            <a:r>
              <a:rPr lang="fr-FR" sz="4400" smtClean="0">
                <a:solidFill>
                  <a:srgbClr val="FF0000"/>
                </a:solidFill>
              </a:rPr>
              <a:t>Les partenaires intimes </a:t>
            </a:r>
          </a:p>
          <a:p>
            <a:pPr eaLnBrk="1" hangingPunct="1">
              <a:buFont typeface="Wingdings" pitchFamily="2" charset="2"/>
              <a:buChar char="q"/>
            </a:pPr>
            <a:r>
              <a:rPr lang="fr-FR" sz="4400" smtClean="0">
                <a:solidFill>
                  <a:srgbClr val="008000"/>
                </a:solidFill>
              </a:rPr>
              <a:t> Les membres de la famille </a:t>
            </a:r>
          </a:p>
          <a:p>
            <a:pPr eaLnBrk="1" hangingPunct="1">
              <a:buFont typeface="Wingdings" pitchFamily="2" charset="2"/>
              <a:buChar char="q"/>
            </a:pPr>
            <a:r>
              <a:rPr lang="fr-FR" sz="4400" smtClean="0">
                <a:solidFill>
                  <a:srgbClr val="0000FF"/>
                </a:solidFill>
              </a:rPr>
              <a:t> Des personnes extérieures à l’environnement familial</a:t>
            </a:r>
          </a:p>
        </p:txBody>
      </p:sp>
      <p:sp>
        <p:nvSpPr>
          <p:cNvPr id="6" name="Multiplication 5"/>
          <p:cNvSpPr/>
          <p:nvPr/>
        </p:nvSpPr>
        <p:spPr>
          <a:xfrm>
            <a:off x="487363" y="3109913"/>
            <a:ext cx="592137" cy="6096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rgbClr val="000000"/>
              </a:solidFill>
            </a:endParaRPr>
          </a:p>
        </p:txBody>
      </p:sp>
      <p:sp>
        <p:nvSpPr>
          <p:cNvPr id="7" name="ZoneTexte 6"/>
          <p:cNvSpPr txBox="1"/>
          <p:nvPr/>
        </p:nvSpPr>
        <p:spPr>
          <a:xfrm>
            <a:off x="260350" y="212725"/>
            <a:ext cx="9229725" cy="922338"/>
          </a:xfrm>
          <a:prstGeom prst="rect">
            <a:avLst/>
          </a:prstGeom>
          <a:noFill/>
        </p:spPr>
        <p:txBody>
          <a:bodyPr>
            <a:spAutoFit/>
          </a:bodyPr>
          <a:lstStyle/>
          <a:p>
            <a:pPr fontAlgn="auto">
              <a:spcBef>
                <a:spcPts val="0"/>
              </a:spcBef>
              <a:spcAft>
                <a:spcPts val="0"/>
              </a:spcAft>
              <a:defRPr/>
            </a:pPr>
            <a:r>
              <a:rPr lang="fr-FR" sz="5400" b="1" cap="small" dirty="0">
                <a:solidFill>
                  <a:schemeClr val="accent5">
                    <a:lumMod val="75000"/>
                  </a:schemeClr>
                </a:solidFill>
                <a:latin typeface="+mn-lt"/>
              </a:rPr>
              <a:t>QUIZ</a:t>
            </a:r>
          </a:p>
        </p:txBody>
      </p:sp>
      <p:cxnSp>
        <p:nvCxnSpPr>
          <p:cNvPr id="8" name="Connecteur droit 7"/>
          <p:cNvCxnSpPr/>
          <p:nvPr/>
        </p:nvCxnSpPr>
        <p:spPr>
          <a:xfrm>
            <a:off x="371475" y="992188"/>
            <a:ext cx="80581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33413" y="1006475"/>
            <a:ext cx="8229600" cy="1884363"/>
          </a:xfrm>
        </p:spPr>
        <p:txBody>
          <a:bodyPr rtlCol="0">
            <a:normAutofit fontScale="90000"/>
          </a:bodyPr>
          <a:lstStyle/>
          <a:p>
            <a:pPr eaLnBrk="1" fontAlgn="auto" hangingPunct="1">
              <a:spcAft>
                <a:spcPts val="0"/>
              </a:spcAft>
              <a:defRPr/>
            </a:pPr>
            <a:r>
              <a:rPr lang="fr-FR" b="1" dirty="0" smtClean="0"/>
              <a:t>Quel est le % de femmes victimes qui ont recours aux institutions en Tunisie? </a:t>
            </a:r>
            <a:endParaRPr lang="fr-FR" b="1" dirty="0"/>
          </a:p>
        </p:txBody>
      </p:sp>
      <p:sp>
        <p:nvSpPr>
          <p:cNvPr id="27651" name="Espace réservé du contenu 4"/>
          <p:cNvSpPr>
            <a:spLocks noGrp="1"/>
          </p:cNvSpPr>
          <p:nvPr>
            <p:ph idx="1"/>
          </p:nvPr>
        </p:nvSpPr>
        <p:spPr>
          <a:xfrm>
            <a:off x="633413" y="2890838"/>
            <a:ext cx="8229600" cy="3748087"/>
          </a:xfrm>
        </p:spPr>
        <p:txBody>
          <a:bodyPr/>
          <a:lstStyle/>
          <a:p>
            <a:pPr eaLnBrk="1" hangingPunct="1">
              <a:buFont typeface="Wingdings" pitchFamily="2" charset="2"/>
              <a:buChar char="q"/>
            </a:pPr>
            <a:r>
              <a:rPr lang="fr-FR" sz="4400" smtClean="0">
                <a:solidFill>
                  <a:srgbClr val="FF0000"/>
                </a:solidFill>
              </a:rPr>
              <a:t> 11,3%</a:t>
            </a:r>
          </a:p>
          <a:p>
            <a:pPr eaLnBrk="1" hangingPunct="1">
              <a:buFont typeface="Wingdings" pitchFamily="2" charset="2"/>
              <a:buChar char="q"/>
            </a:pPr>
            <a:r>
              <a:rPr lang="fr-FR" sz="4400" smtClean="0">
                <a:solidFill>
                  <a:srgbClr val="008000"/>
                </a:solidFill>
              </a:rPr>
              <a:t> 21,3% </a:t>
            </a:r>
          </a:p>
          <a:p>
            <a:pPr eaLnBrk="1" hangingPunct="1">
              <a:buFont typeface="Wingdings" pitchFamily="2" charset="2"/>
              <a:buChar char="q"/>
            </a:pPr>
            <a:r>
              <a:rPr lang="fr-FR" sz="4400" smtClean="0">
                <a:solidFill>
                  <a:srgbClr val="0000FF"/>
                </a:solidFill>
              </a:rPr>
              <a:t> 31,3%</a:t>
            </a:r>
          </a:p>
        </p:txBody>
      </p:sp>
      <p:sp>
        <p:nvSpPr>
          <p:cNvPr id="7" name="Multiplication 6"/>
          <p:cNvSpPr/>
          <p:nvPr/>
        </p:nvSpPr>
        <p:spPr>
          <a:xfrm>
            <a:off x="633413" y="2890838"/>
            <a:ext cx="593725" cy="6096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rgbClr val="000000"/>
              </a:solidFill>
            </a:endParaRPr>
          </a:p>
        </p:txBody>
      </p:sp>
      <p:sp>
        <p:nvSpPr>
          <p:cNvPr id="6" name="ZoneTexte 5"/>
          <p:cNvSpPr txBox="1"/>
          <p:nvPr/>
        </p:nvSpPr>
        <p:spPr>
          <a:xfrm>
            <a:off x="260350" y="212725"/>
            <a:ext cx="9229725" cy="922338"/>
          </a:xfrm>
          <a:prstGeom prst="rect">
            <a:avLst/>
          </a:prstGeom>
          <a:noFill/>
        </p:spPr>
        <p:txBody>
          <a:bodyPr>
            <a:spAutoFit/>
          </a:bodyPr>
          <a:lstStyle/>
          <a:p>
            <a:pPr fontAlgn="auto">
              <a:spcBef>
                <a:spcPts val="0"/>
              </a:spcBef>
              <a:spcAft>
                <a:spcPts val="0"/>
              </a:spcAft>
              <a:defRPr/>
            </a:pPr>
            <a:r>
              <a:rPr lang="fr-FR" sz="5400" b="1" cap="small" dirty="0">
                <a:solidFill>
                  <a:schemeClr val="accent5">
                    <a:lumMod val="75000"/>
                  </a:schemeClr>
                </a:solidFill>
                <a:latin typeface="+mn-lt"/>
              </a:rPr>
              <a:t>QUIZ</a:t>
            </a:r>
          </a:p>
        </p:txBody>
      </p:sp>
      <p:cxnSp>
        <p:nvCxnSpPr>
          <p:cNvPr id="8" name="Connecteur droit 7"/>
          <p:cNvCxnSpPr/>
          <p:nvPr/>
        </p:nvCxnSpPr>
        <p:spPr>
          <a:xfrm>
            <a:off x="371475" y="992188"/>
            <a:ext cx="80581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3"/>
          <p:cNvSpPr>
            <a:spLocks noGrp="1"/>
          </p:cNvSpPr>
          <p:nvPr>
            <p:ph type="title"/>
          </p:nvPr>
        </p:nvSpPr>
        <p:spPr>
          <a:xfrm>
            <a:off x="633413" y="1006475"/>
            <a:ext cx="8229600" cy="1884363"/>
          </a:xfrm>
          <a:solidFill>
            <a:schemeClr val="bg1"/>
          </a:solidFill>
        </p:spPr>
        <p:txBody>
          <a:bodyPr/>
          <a:lstStyle/>
          <a:p>
            <a:pPr eaLnBrk="1" hangingPunct="1"/>
            <a:r>
              <a:rPr lang="fr-FR" b="1" smtClean="0"/>
              <a:t>Combien coûte les violences faites aux femmes en % du PIB mondial ? </a:t>
            </a:r>
          </a:p>
        </p:txBody>
      </p:sp>
      <p:sp>
        <p:nvSpPr>
          <p:cNvPr id="5" name="Espace réservé du contenu 4"/>
          <p:cNvSpPr>
            <a:spLocks noGrp="1"/>
          </p:cNvSpPr>
          <p:nvPr>
            <p:ph idx="1"/>
          </p:nvPr>
        </p:nvSpPr>
        <p:spPr>
          <a:xfrm>
            <a:off x="633413" y="2890838"/>
            <a:ext cx="8229600" cy="3748087"/>
          </a:xfrm>
        </p:spPr>
        <p:txBody>
          <a:bodyPr rtlCol="0">
            <a:normAutofit/>
          </a:bodyPr>
          <a:lstStyle/>
          <a:p>
            <a:pPr eaLnBrk="1" fontAlgn="auto" hangingPunct="1">
              <a:spcAft>
                <a:spcPts val="0"/>
              </a:spcAft>
              <a:buFont typeface="Wingdings" charset="2"/>
              <a:buChar char="q"/>
              <a:defRPr/>
            </a:pPr>
            <a:r>
              <a:rPr lang="fr-FR" sz="4400" dirty="0" smtClean="0">
                <a:solidFill>
                  <a:srgbClr val="FF0000"/>
                </a:solidFill>
              </a:rPr>
              <a:t> 5%</a:t>
            </a:r>
          </a:p>
          <a:p>
            <a:pPr eaLnBrk="1" fontAlgn="auto" hangingPunct="1">
              <a:spcAft>
                <a:spcPts val="0"/>
              </a:spcAft>
              <a:buFont typeface="Wingdings" charset="2"/>
              <a:buChar char="q"/>
              <a:defRPr/>
            </a:pPr>
            <a:r>
              <a:rPr lang="fr-FR" sz="4400" dirty="0" smtClean="0">
                <a:solidFill>
                  <a:srgbClr val="008000"/>
                </a:solidFill>
              </a:rPr>
              <a:t> 10% </a:t>
            </a:r>
          </a:p>
          <a:p>
            <a:pPr eaLnBrk="1" fontAlgn="auto" hangingPunct="1">
              <a:spcAft>
                <a:spcPts val="0"/>
              </a:spcAft>
              <a:buFont typeface="Wingdings" charset="2"/>
              <a:buChar char="q"/>
              <a:defRPr/>
            </a:pPr>
            <a:r>
              <a:rPr lang="fr-FR" sz="4400" dirty="0" smtClean="0">
                <a:solidFill>
                  <a:srgbClr val="0000FF"/>
                </a:solidFill>
              </a:rPr>
              <a:t> 15%</a:t>
            </a:r>
          </a:p>
          <a:p>
            <a:pPr marL="0" indent="0" eaLnBrk="1" fontAlgn="auto" hangingPunct="1">
              <a:spcAft>
                <a:spcPts val="0"/>
              </a:spcAft>
              <a:buFont typeface="Arial" pitchFamily="34" charset="0"/>
              <a:buNone/>
              <a:defRPr/>
            </a:pPr>
            <a:endParaRPr lang="fr-FR" sz="4400" dirty="0">
              <a:solidFill>
                <a:srgbClr val="0000FF"/>
              </a:solidFill>
            </a:endParaRPr>
          </a:p>
        </p:txBody>
      </p:sp>
      <p:sp>
        <p:nvSpPr>
          <p:cNvPr id="7" name="Multiplication 6"/>
          <p:cNvSpPr/>
          <p:nvPr/>
        </p:nvSpPr>
        <p:spPr>
          <a:xfrm>
            <a:off x="633413" y="2890838"/>
            <a:ext cx="593725" cy="6096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srgbClr val="000000"/>
              </a:solidFill>
            </a:endParaRPr>
          </a:p>
        </p:txBody>
      </p:sp>
      <p:sp>
        <p:nvSpPr>
          <p:cNvPr id="6" name="ZoneTexte 5"/>
          <p:cNvSpPr txBox="1"/>
          <p:nvPr/>
        </p:nvSpPr>
        <p:spPr>
          <a:xfrm>
            <a:off x="260350" y="212725"/>
            <a:ext cx="9229725" cy="922338"/>
          </a:xfrm>
          <a:prstGeom prst="rect">
            <a:avLst/>
          </a:prstGeom>
          <a:noFill/>
        </p:spPr>
        <p:txBody>
          <a:bodyPr>
            <a:spAutoFit/>
          </a:bodyPr>
          <a:lstStyle/>
          <a:p>
            <a:pPr fontAlgn="auto">
              <a:spcBef>
                <a:spcPts val="0"/>
              </a:spcBef>
              <a:spcAft>
                <a:spcPts val="0"/>
              </a:spcAft>
              <a:defRPr/>
            </a:pPr>
            <a:r>
              <a:rPr lang="fr-FR" sz="5400" b="1" cap="small" dirty="0">
                <a:solidFill>
                  <a:schemeClr val="accent5">
                    <a:lumMod val="75000"/>
                  </a:schemeClr>
                </a:solidFill>
                <a:latin typeface="+mn-lt"/>
              </a:rPr>
              <a:t>QUIZ</a:t>
            </a:r>
          </a:p>
        </p:txBody>
      </p:sp>
      <p:cxnSp>
        <p:nvCxnSpPr>
          <p:cNvPr id="8" name="Connecteur droit 7"/>
          <p:cNvCxnSpPr/>
          <p:nvPr/>
        </p:nvCxnSpPr>
        <p:spPr>
          <a:xfrm>
            <a:off x="371475" y="992188"/>
            <a:ext cx="80581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354138" y="2728913"/>
            <a:ext cx="6234112" cy="1446212"/>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Définition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88975" y="1012825"/>
            <a:ext cx="3216275" cy="1958975"/>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4800" b="1" dirty="0"/>
              <a:t>QUI ?  </a:t>
            </a:r>
          </a:p>
        </p:txBody>
      </p:sp>
      <p:sp>
        <p:nvSpPr>
          <p:cNvPr id="7" name="Rectangle à coins arrondis 6"/>
          <p:cNvSpPr/>
          <p:nvPr/>
        </p:nvSpPr>
        <p:spPr>
          <a:xfrm>
            <a:off x="5070475" y="1665288"/>
            <a:ext cx="3216275" cy="1958975"/>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4800" b="1" dirty="0"/>
              <a:t>QUOI ?  </a:t>
            </a:r>
          </a:p>
        </p:txBody>
      </p:sp>
      <p:sp>
        <p:nvSpPr>
          <p:cNvPr id="8" name="Rectangle à coins arrondis 7"/>
          <p:cNvSpPr/>
          <p:nvPr/>
        </p:nvSpPr>
        <p:spPr>
          <a:xfrm>
            <a:off x="1854200" y="4073525"/>
            <a:ext cx="3216275" cy="1958975"/>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4800" b="1" dirty="0"/>
              <a:t>OÙ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454150" y="2705100"/>
            <a:ext cx="6235700" cy="1447800"/>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HISTORIQUE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p:txBody>
          <a:bodyPr/>
          <a:lstStyle/>
          <a:p>
            <a:pPr eaLnBrk="1" hangingPunct="1"/>
            <a:r>
              <a:rPr lang="fr-FR" b="1" smtClean="0"/>
              <a:t>Définition</a:t>
            </a:r>
            <a:r>
              <a:rPr lang="fr-FR" smtClean="0"/>
              <a:t> </a:t>
            </a:r>
            <a:r>
              <a:rPr lang="fr-FR" b="1" i="1" smtClean="0"/>
              <a:t>: </a:t>
            </a:r>
            <a:r>
              <a:rPr lang="fr-FR" b="1" smtClean="0"/>
              <a:t>Violence à l’égard des femmes </a:t>
            </a:r>
            <a:endParaRPr lang="fr-FR" smtClean="0"/>
          </a:p>
        </p:txBody>
      </p:sp>
      <p:sp>
        <p:nvSpPr>
          <p:cNvPr id="3" name="Espace réservé du contenu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fr-FR" b="1" dirty="0" smtClean="0"/>
              <a:t>« </a:t>
            </a:r>
            <a:r>
              <a:rPr lang="fr-FR" dirty="0" smtClean="0"/>
              <a:t>toute </a:t>
            </a:r>
            <a:r>
              <a:rPr lang="fr-FR" dirty="0"/>
              <a:t>atteinte physique ou moral ou sexuelle ou économique à l’égard des femmes, basée sur une discrimination fondée sur le sexe et qui entraîne pour les femmes, un préjudice ou une souffrance ou un dommage corporel ou psychologique ou sexuel ou économique, et comprend également la menace de se livrer à une telle atteinte ou pression ou la privation de droits et de libertés, que ce soit dans la vie publique ou privée</a:t>
            </a:r>
            <a:r>
              <a:rPr lang="fr-FR" dirty="0" smtClean="0"/>
              <a:t>. »</a:t>
            </a:r>
            <a:endParaRPr lang="fr-FR" dirty="0"/>
          </a:p>
          <a:p>
            <a:pPr eaLnBrk="1" fontAlgn="auto" hangingPunct="1">
              <a:spcAft>
                <a:spcPts val="0"/>
              </a:spcAft>
              <a:buFont typeface="Arial" pitchFamily="34" charset="0"/>
              <a:buChar char="•"/>
              <a:defRPr/>
            </a:pPr>
            <a:endParaRPr lang="fr-FR" b="1"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354138" y="1282700"/>
            <a:ext cx="6234112" cy="4154488"/>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Les différents types de violences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nvGraphicFramePr>
        <p:xfrm>
          <a:off x="748746" y="820529"/>
          <a:ext cx="7659757" cy="5222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454150" y="2192338"/>
            <a:ext cx="6235700" cy="2124075"/>
          </a:xfrm>
          <a:prstGeom prst="rect">
            <a:avLst/>
          </a:prstGeom>
          <a:noFill/>
        </p:spPr>
        <p:txBody>
          <a:bodyPr>
            <a:spAutoFit/>
          </a:bodyPr>
          <a:lstStyle/>
          <a:p>
            <a:pPr algn="ctr" fontAlgn="auto">
              <a:spcBef>
                <a:spcPts val="0"/>
              </a:spcBef>
              <a:spcAft>
                <a:spcPts val="0"/>
              </a:spcAft>
              <a:defRPr/>
            </a:pPr>
            <a:r>
              <a:rPr lang="fr-FR" sz="6600" b="1" cap="small" dirty="0">
                <a:solidFill>
                  <a:schemeClr val="bg1"/>
                </a:solidFill>
                <a:latin typeface="+mn-lt"/>
              </a:rPr>
              <a:t>MÉCANISMES DES VIOLENCES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100013" y="0"/>
            <a:ext cx="8904287" cy="6756400"/>
          </a:xfrm>
          <a:prstGeom prst="rect">
            <a:avLst/>
          </a:prstGeom>
          <a:noFill/>
          <a:ln w="9525">
            <a:noFill/>
            <a:miter lim="800000"/>
            <a:headEnd/>
            <a:tailEnd/>
          </a:ln>
        </p:spPr>
        <p:txBody>
          <a:bodyPr>
            <a:spAutoFit/>
          </a:bodyPr>
          <a:lstStyle/>
          <a:p>
            <a:pPr algn="ctr">
              <a:lnSpc>
                <a:spcPct val="115000"/>
              </a:lnSpc>
            </a:pPr>
            <a:r>
              <a:rPr lang="fr-FR" sz="2400" b="1">
                <a:latin typeface="Calibri" pitchFamily="34" charset="0"/>
                <a:cs typeface="Times New Roman" pitchFamily="18" charset="0"/>
              </a:rPr>
              <a:t>Histoire de Fatma et Selim, racontée par Fatma</a:t>
            </a:r>
            <a:endParaRPr lang="fr-FR">
              <a:latin typeface="Calibri" pitchFamily="34" charset="0"/>
              <a:ea typeface="Calibri" pitchFamily="34" charset="0"/>
              <a:cs typeface="Arial" charset="0"/>
            </a:endParaRPr>
          </a:p>
          <a:p>
            <a:pPr algn="just">
              <a:lnSpc>
                <a:spcPct val="115000"/>
              </a:lnSpc>
            </a:pPr>
            <a:r>
              <a:rPr lang="fr-FR" sz="800" i="1">
                <a:latin typeface="Calibri" pitchFamily="34" charset="0"/>
                <a:cs typeface="Times New Roman" pitchFamily="18" charset="0"/>
              </a:rPr>
              <a:t> </a:t>
            </a:r>
            <a:endParaRPr lang="fr-FR">
              <a:latin typeface="Calibri" pitchFamily="34" charset="0"/>
              <a:cs typeface="Calibri" pitchFamily="34" charset="0"/>
            </a:endParaRPr>
          </a:p>
          <a:p>
            <a:pPr algn="just">
              <a:lnSpc>
                <a:spcPct val="115000"/>
              </a:lnSpc>
            </a:pPr>
            <a:r>
              <a:rPr lang="fr-FR" b="1" i="1">
                <a:latin typeface="Calibri" pitchFamily="34" charset="0"/>
                <a:cs typeface="Times New Roman" pitchFamily="18" charset="0"/>
              </a:rPr>
              <a:t>Moment 1</a:t>
            </a:r>
            <a:endParaRPr lang="fr-FR">
              <a:latin typeface="Calibri" pitchFamily="34" charset="0"/>
              <a:cs typeface="Calibri" pitchFamily="34" charset="0"/>
            </a:endParaRPr>
          </a:p>
          <a:p>
            <a:pPr algn="just">
              <a:lnSpc>
                <a:spcPct val="115000"/>
              </a:lnSpc>
            </a:pPr>
            <a:r>
              <a:rPr lang="fr-FR">
                <a:latin typeface="Calibri" pitchFamily="34" charset="0"/>
                <a:cs typeface="Times New Roman" pitchFamily="18" charset="0"/>
              </a:rPr>
              <a:t>« Enfin ! Enfin, j’ai rencontré un homme sérieux ! C’est vraiment le grand amour. Il est beaucoup plus mature que les autres. Il me dit qu’avec moi c’est différent qu’avec les autres filles qu’il a déjà connu et qu’il est prêt à tout pour que ça marche entre nous. Il veut être avec moi continuellement. Il prend soin de moi, il me gâte tout le temps. On s’est fiancé, Je suis vraiment chanceuse. »</a:t>
            </a:r>
            <a:endParaRPr lang="fr-FR">
              <a:latin typeface="Calibri" pitchFamily="34" charset="0"/>
              <a:cs typeface="Calibri" pitchFamily="34" charset="0"/>
            </a:endParaRPr>
          </a:p>
          <a:p>
            <a:pPr algn="just">
              <a:lnSpc>
                <a:spcPct val="115000"/>
              </a:lnSpc>
            </a:pPr>
            <a:r>
              <a:rPr lang="fr-FR">
                <a:latin typeface="Calibri" pitchFamily="34" charset="0"/>
                <a:cs typeface="Times New Roman" pitchFamily="18" charset="0"/>
              </a:rPr>
              <a:t> </a:t>
            </a:r>
            <a:endParaRPr lang="fr-FR">
              <a:latin typeface="Calibri" pitchFamily="34" charset="0"/>
              <a:cs typeface="Calibri" pitchFamily="34" charset="0"/>
            </a:endParaRPr>
          </a:p>
          <a:p>
            <a:pPr algn="just">
              <a:lnSpc>
                <a:spcPct val="115000"/>
              </a:lnSpc>
            </a:pPr>
            <a:r>
              <a:rPr lang="fr-FR" b="1" i="1">
                <a:latin typeface="Calibri" pitchFamily="34" charset="0"/>
                <a:cs typeface="Times New Roman" pitchFamily="18" charset="0"/>
              </a:rPr>
              <a:t>Moment 2</a:t>
            </a:r>
            <a:endParaRPr lang="fr-FR">
              <a:latin typeface="Calibri" pitchFamily="34" charset="0"/>
              <a:cs typeface="Calibri" pitchFamily="34" charset="0"/>
            </a:endParaRPr>
          </a:p>
          <a:p>
            <a:pPr algn="just">
              <a:lnSpc>
                <a:spcPct val="115000"/>
              </a:lnSpc>
              <a:spcAft>
                <a:spcPts val="1000"/>
              </a:spcAft>
            </a:pPr>
            <a:r>
              <a:rPr lang="fr-FR">
                <a:latin typeface="Calibri" pitchFamily="34" charset="0"/>
                <a:cs typeface="Times New Roman" pitchFamily="18" charset="0"/>
              </a:rPr>
              <a:t>« Je n’ai pas vu beaucoup mes amies cet été. Avant Hier, samedi après-midi, je suis sortie avec elles. Je le regrette un peu maintenant. Après l’école aujourd’hui, Selim est venu me chercher. J‘étais super contente de le voir, mais lui, il avait l’air fâché contre moi. Il m’a parlé de son Week end vraiment ennuyeux et a commencé à conduire très vite. J’avais peur, je lui ai dit de ralentir. Je me suis sentie coupable. Il a peut-être raison, j’ai pas fait attention à lui. C’est vrai que Samedi je devais passer l’après-midi avec lui. Je me suis excusée et on s’est réconciliés. Je lui ai promis de passer plus de temps avec lui. On est allés au cinéma, il était vraiment gentil. »</a:t>
            </a:r>
            <a:endParaRPr lang="fr-FR">
              <a:latin typeface="Calibri" pitchFamily="34" charset="0"/>
              <a:cs typeface="Calibri" pitchFamily="34" charset="0"/>
            </a:endParaRPr>
          </a:p>
          <a:p>
            <a:pPr algn="just">
              <a:lnSpc>
                <a:spcPct val="115000"/>
              </a:lnSpc>
            </a:pPr>
            <a:r>
              <a:rPr lang="fr-FR" b="1" i="1">
                <a:latin typeface="Calibri" pitchFamily="34" charset="0"/>
                <a:cs typeface="Times New Roman" pitchFamily="18" charset="0"/>
              </a:rPr>
              <a:t>Moment3</a:t>
            </a:r>
            <a:endParaRPr lang="fr-FR">
              <a:latin typeface="Calibri" pitchFamily="34" charset="0"/>
              <a:cs typeface="Calibri" pitchFamily="34" charset="0"/>
            </a:endParaRPr>
          </a:p>
          <a:p>
            <a:r>
              <a:rPr lang="fr-FR">
                <a:latin typeface="Calibri" pitchFamily="34" charset="0"/>
                <a:cs typeface="Times New Roman" pitchFamily="18" charset="0"/>
              </a:rPr>
              <a:t>« Ce weekend on est allés chez sa sœur. J’avais hâte que Selim voie ma nouvelle robe. Samia avait la même et l’autre </a:t>
            </a:r>
            <a:endParaRPr lang="fr-FR">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23900" y="638175"/>
            <a:ext cx="8420100" cy="1200150"/>
          </a:xfrm>
          <a:prstGeom prst="rect">
            <a:avLst/>
          </a:prstGeom>
          <a:noFill/>
          <a:ln w="9525">
            <a:noFill/>
            <a:miter lim="800000"/>
            <a:headEnd/>
            <a:tailEnd/>
          </a:ln>
        </p:spPr>
        <p:txBody>
          <a:bodyPr>
            <a:spAutoFit/>
          </a:bodyPr>
          <a:lstStyle/>
          <a:p>
            <a:r>
              <a:rPr lang="fr-FR" altLang="fr-FR" sz="7200" b="1">
                <a:latin typeface="Calibri" pitchFamily="34" charset="0"/>
                <a:ea typeface="MS PGothic" pitchFamily="34" charset="-128"/>
              </a:rPr>
              <a:t>6 étapes</a:t>
            </a:r>
          </a:p>
        </p:txBody>
      </p:sp>
      <p:sp>
        <p:nvSpPr>
          <p:cNvPr id="37891" name="Rectangle 4"/>
          <p:cNvSpPr>
            <a:spLocks noChangeArrowheads="1"/>
          </p:cNvSpPr>
          <p:nvPr/>
        </p:nvSpPr>
        <p:spPr bwMode="auto">
          <a:xfrm>
            <a:off x="698500" y="2111375"/>
            <a:ext cx="8248650" cy="4402138"/>
          </a:xfrm>
          <a:prstGeom prst="rect">
            <a:avLst/>
          </a:prstGeom>
          <a:noFill/>
          <a:ln w="9525">
            <a:noFill/>
            <a:miter lim="800000"/>
            <a:headEnd/>
            <a:tailEnd/>
          </a:ln>
        </p:spPr>
        <p:txBody>
          <a:bodyPr>
            <a:spAutoFit/>
          </a:bodyPr>
          <a:lstStyle/>
          <a:p>
            <a:pPr marL="457200" indent="-457200">
              <a:buFontTx/>
              <a:buChar char="-"/>
            </a:pPr>
            <a:r>
              <a:rPr lang="fr-FR" altLang="fr-FR" sz="4000">
                <a:latin typeface="Calibri" pitchFamily="34" charset="0"/>
                <a:ea typeface="MS PGothic" pitchFamily="34" charset="-128"/>
              </a:rPr>
              <a:t>Séduire la victime</a:t>
            </a:r>
          </a:p>
          <a:p>
            <a:pPr marL="457200" indent="-457200">
              <a:buFontTx/>
              <a:buChar char="-"/>
            </a:pPr>
            <a:r>
              <a:rPr lang="fr-FR" altLang="fr-FR" sz="4000">
                <a:latin typeface="Calibri" pitchFamily="34" charset="0"/>
                <a:ea typeface="MS PGothic" pitchFamily="34" charset="-128"/>
              </a:rPr>
              <a:t>L’isoler</a:t>
            </a:r>
          </a:p>
          <a:p>
            <a:pPr marL="457200" indent="-457200">
              <a:buFontTx/>
              <a:buChar char="-"/>
            </a:pPr>
            <a:r>
              <a:rPr lang="fr-FR" altLang="fr-FR" sz="4000">
                <a:latin typeface="Calibri" pitchFamily="34" charset="0"/>
                <a:ea typeface="MS PGothic" pitchFamily="34" charset="-128"/>
              </a:rPr>
              <a:t>La dévaloriser</a:t>
            </a:r>
          </a:p>
          <a:p>
            <a:pPr marL="457200" indent="-457200">
              <a:buFontTx/>
              <a:buChar char="-"/>
            </a:pPr>
            <a:r>
              <a:rPr lang="fr-FR" altLang="fr-FR" sz="4000">
                <a:latin typeface="Calibri" pitchFamily="34" charset="0"/>
                <a:ea typeface="MS PGothic" pitchFamily="34" charset="-128"/>
              </a:rPr>
              <a:t>Inverser la culpabilité</a:t>
            </a:r>
          </a:p>
          <a:p>
            <a:pPr marL="457200" indent="-457200">
              <a:buFontTx/>
              <a:buChar char="-"/>
            </a:pPr>
            <a:r>
              <a:rPr lang="fr-FR" altLang="fr-FR" sz="4000">
                <a:latin typeface="Calibri" pitchFamily="34" charset="0"/>
                <a:ea typeface="MS PGothic" pitchFamily="34" charset="-128"/>
              </a:rPr>
              <a:t>Instaurer un climat de peur</a:t>
            </a:r>
          </a:p>
          <a:p>
            <a:pPr marL="457200" indent="-457200">
              <a:buFontTx/>
              <a:buChar char="-"/>
            </a:pPr>
            <a:r>
              <a:rPr lang="fr-FR" altLang="fr-FR" sz="4000">
                <a:latin typeface="Calibri" pitchFamily="34" charset="0"/>
                <a:ea typeface="MS PGothic" pitchFamily="34" charset="-128"/>
              </a:rPr>
              <a:t>Assurer son impunité</a:t>
            </a:r>
          </a:p>
          <a:p>
            <a:pPr marL="457200" indent="-457200">
              <a:buFontTx/>
              <a:buChar char="-"/>
            </a:pPr>
            <a:endParaRPr lang="fr-FR" altLang="fr-FR" sz="4000">
              <a:latin typeface="Calibri" pitchFamily="34" charset="0"/>
              <a:ea typeface="MS PGothic" pitchFamily="34"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1454150" y="1350963"/>
            <a:ext cx="6235700" cy="4156075"/>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La </a:t>
            </a:r>
            <a:r>
              <a:rPr lang="fr-FR" sz="8800" b="1" cap="small" dirty="0" err="1">
                <a:solidFill>
                  <a:schemeClr val="bg1"/>
                </a:solidFill>
                <a:latin typeface="+mn-lt"/>
              </a:rPr>
              <a:t>strategie</a:t>
            </a:r>
            <a:r>
              <a:rPr lang="fr-FR" sz="8800" b="1" cap="small" dirty="0">
                <a:solidFill>
                  <a:schemeClr val="bg1"/>
                </a:solidFill>
                <a:latin typeface="+mn-lt"/>
              </a:rPr>
              <a:t> de l’agresseur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62263" cy="3416300"/>
          </a:xfrm>
          <a:prstGeom prst="rect">
            <a:avLst/>
          </a:prstGeom>
          <a:solidFill>
            <a:srgbClr val="5CA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algn="ctr" fontAlgn="auto">
              <a:spcBef>
                <a:spcPts val="0"/>
              </a:spcBef>
              <a:spcAft>
                <a:spcPts val="0"/>
              </a:spcAft>
              <a:defRPr/>
            </a:pPr>
            <a:r>
              <a:rPr lang="fr-FR" altLang="fr-FR" sz="4400" b="1" smtClean="0">
                <a:solidFill>
                  <a:srgbClr val="FFFFFF"/>
                </a:solidFill>
              </a:rPr>
              <a:t>Séduire</a:t>
            </a:r>
          </a:p>
        </p:txBody>
      </p:sp>
      <p:sp>
        <p:nvSpPr>
          <p:cNvPr id="5" name="Rectangle 4"/>
          <p:cNvSpPr/>
          <p:nvPr/>
        </p:nvSpPr>
        <p:spPr>
          <a:xfrm>
            <a:off x="2863850" y="0"/>
            <a:ext cx="3440113" cy="3416300"/>
          </a:xfrm>
          <a:prstGeom prst="rect">
            <a:avLst/>
          </a:prstGeom>
          <a:solidFill>
            <a:srgbClr val="5534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4400" b="1" dirty="0"/>
              <a:t>Isoler</a:t>
            </a:r>
          </a:p>
        </p:txBody>
      </p:sp>
      <p:sp>
        <p:nvSpPr>
          <p:cNvPr id="6" name="Rectangle 5"/>
          <p:cNvSpPr/>
          <p:nvPr/>
        </p:nvSpPr>
        <p:spPr>
          <a:xfrm>
            <a:off x="5991225" y="0"/>
            <a:ext cx="3441700" cy="3416300"/>
          </a:xfrm>
          <a:prstGeom prst="rect">
            <a:avLst/>
          </a:prstGeom>
          <a:solidFill>
            <a:srgbClr val="5CA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algn="ctr" fontAlgn="auto">
              <a:spcBef>
                <a:spcPts val="0"/>
              </a:spcBef>
              <a:spcAft>
                <a:spcPts val="0"/>
              </a:spcAft>
              <a:defRPr/>
            </a:pPr>
            <a:r>
              <a:rPr lang="fr-FR" altLang="fr-FR" sz="4400" b="1" smtClean="0">
                <a:solidFill>
                  <a:srgbClr val="FFFFFF"/>
                </a:solidFill>
              </a:rPr>
              <a:t>Dévaloriser</a:t>
            </a:r>
          </a:p>
        </p:txBody>
      </p:sp>
      <p:sp>
        <p:nvSpPr>
          <p:cNvPr id="7" name="Rectangle 6"/>
          <p:cNvSpPr/>
          <p:nvPr/>
        </p:nvSpPr>
        <p:spPr>
          <a:xfrm>
            <a:off x="0" y="3400425"/>
            <a:ext cx="2862263" cy="3457575"/>
          </a:xfrm>
          <a:prstGeom prst="rect">
            <a:avLst/>
          </a:prstGeom>
          <a:solidFill>
            <a:srgbClr val="5534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algn="ctr" fontAlgn="auto">
              <a:spcBef>
                <a:spcPts val="0"/>
              </a:spcBef>
              <a:spcAft>
                <a:spcPts val="0"/>
              </a:spcAft>
              <a:defRPr/>
            </a:pPr>
            <a:r>
              <a:rPr lang="fr-FR" altLang="fr-FR" sz="4400" b="1" smtClean="0">
                <a:solidFill>
                  <a:srgbClr val="FFFFFF"/>
                </a:solidFill>
              </a:rPr>
              <a:t>Inverser la culpabilité</a:t>
            </a:r>
          </a:p>
        </p:txBody>
      </p:sp>
      <p:sp>
        <p:nvSpPr>
          <p:cNvPr id="8" name="Rectangle 7"/>
          <p:cNvSpPr/>
          <p:nvPr/>
        </p:nvSpPr>
        <p:spPr>
          <a:xfrm>
            <a:off x="2863850" y="3400425"/>
            <a:ext cx="3440113" cy="3457575"/>
          </a:xfrm>
          <a:prstGeom prst="rect">
            <a:avLst/>
          </a:prstGeom>
          <a:solidFill>
            <a:srgbClr val="5CA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4400" b="1" dirty="0"/>
              <a:t>Climat de</a:t>
            </a:r>
          </a:p>
          <a:p>
            <a:pPr algn="ctr" fontAlgn="auto">
              <a:spcBef>
                <a:spcPts val="0"/>
              </a:spcBef>
              <a:spcAft>
                <a:spcPts val="0"/>
              </a:spcAft>
              <a:defRPr/>
            </a:pPr>
            <a:r>
              <a:rPr lang="fr-FR" sz="4400" b="1" dirty="0"/>
              <a:t>peur</a:t>
            </a:r>
          </a:p>
        </p:txBody>
      </p:sp>
      <p:sp>
        <p:nvSpPr>
          <p:cNvPr id="9" name="Rectangle 8"/>
          <p:cNvSpPr/>
          <p:nvPr/>
        </p:nvSpPr>
        <p:spPr>
          <a:xfrm>
            <a:off x="5991225" y="3400425"/>
            <a:ext cx="3441700" cy="3457575"/>
          </a:xfrm>
          <a:prstGeom prst="rect">
            <a:avLst/>
          </a:prstGeom>
          <a:solidFill>
            <a:srgbClr val="5534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algn="ctr" fontAlgn="auto">
              <a:spcBef>
                <a:spcPts val="0"/>
              </a:spcBef>
              <a:spcAft>
                <a:spcPts val="0"/>
              </a:spcAft>
              <a:defRPr/>
            </a:pPr>
            <a:r>
              <a:rPr lang="fr-FR" altLang="fr-FR" sz="4400" b="1" smtClean="0">
                <a:solidFill>
                  <a:srgbClr val="FFFFFF"/>
                </a:solidFill>
              </a:rPr>
              <a:t>Assurer son impunité</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62263" cy="3416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4400" b="1" dirty="0">
                <a:solidFill>
                  <a:srgbClr val="5CAE7E"/>
                </a:solidFill>
              </a:rPr>
              <a:t>Mettre en confiance</a:t>
            </a:r>
          </a:p>
        </p:txBody>
      </p:sp>
      <p:sp>
        <p:nvSpPr>
          <p:cNvPr id="5" name="Rectangle 4"/>
          <p:cNvSpPr/>
          <p:nvPr/>
        </p:nvSpPr>
        <p:spPr>
          <a:xfrm>
            <a:off x="2862263" y="0"/>
            <a:ext cx="3009900" cy="3416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4400" b="1" dirty="0">
                <a:solidFill>
                  <a:srgbClr val="553474"/>
                </a:solidFill>
              </a:rPr>
              <a:t>Se rapprocher, mettre en confiance</a:t>
            </a:r>
          </a:p>
        </p:txBody>
      </p:sp>
      <p:sp>
        <p:nvSpPr>
          <p:cNvPr id="8" name="Rectangle 7"/>
          <p:cNvSpPr/>
          <p:nvPr/>
        </p:nvSpPr>
        <p:spPr>
          <a:xfrm>
            <a:off x="2762250" y="3400425"/>
            <a:ext cx="3195638" cy="3457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algn="ctr" fontAlgn="auto">
              <a:spcBef>
                <a:spcPts val="0"/>
              </a:spcBef>
              <a:spcAft>
                <a:spcPts val="0"/>
              </a:spcAft>
              <a:defRPr/>
            </a:pPr>
            <a:r>
              <a:rPr lang="fr-FR" altLang="fr-FR" sz="4400" b="1" smtClean="0">
                <a:solidFill>
                  <a:srgbClr val="5CAE7E"/>
                </a:solidFill>
              </a:rPr>
              <a:t>J’</a:t>
            </a:r>
            <a:r>
              <a:rPr lang="fr-FR" altLang="ja-JP" sz="4400" b="1" smtClean="0">
                <a:solidFill>
                  <a:srgbClr val="5CAE7E"/>
                </a:solidFill>
              </a:rPr>
              <a:t>assure sa sécurité</a:t>
            </a:r>
            <a:endParaRPr lang="fr-FR" altLang="fr-FR" sz="4400" b="1" smtClean="0">
              <a:solidFill>
                <a:srgbClr val="5CAE7E"/>
              </a:solidFill>
            </a:endParaRPr>
          </a:p>
        </p:txBody>
      </p:sp>
      <p:sp>
        <p:nvSpPr>
          <p:cNvPr id="6" name="Rectangle 5"/>
          <p:cNvSpPr/>
          <p:nvPr/>
        </p:nvSpPr>
        <p:spPr>
          <a:xfrm>
            <a:off x="5872163" y="0"/>
            <a:ext cx="3278187" cy="3416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4400" b="1" dirty="0">
                <a:solidFill>
                  <a:srgbClr val="5CAE7E"/>
                </a:solidFill>
              </a:rPr>
              <a:t>La valoriser</a:t>
            </a:r>
          </a:p>
        </p:txBody>
      </p:sp>
      <p:sp>
        <p:nvSpPr>
          <p:cNvPr id="7" name="Rectangle 6"/>
          <p:cNvSpPr/>
          <p:nvPr/>
        </p:nvSpPr>
        <p:spPr>
          <a:xfrm>
            <a:off x="0" y="3400425"/>
            <a:ext cx="2862263" cy="3457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algn="ctr" fontAlgn="auto">
              <a:spcBef>
                <a:spcPts val="0"/>
              </a:spcBef>
              <a:spcAft>
                <a:spcPts val="0"/>
              </a:spcAft>
              <a:defRPr/>
            </a:pPr>
            <a:r>
              <a:rPr lang="fr-FR" altLang="fr-FR" sz="4400" b="1" smtClean="0">
                <a:solidFill>
                  <a:srgbClr val="553474"/>
                </a:solidFill>
              </a:rPr>
              <a:t>L’</a:t>
            </a:r>
            <a:r>
              <a:rPr lang="fr-FR" altLang="ja-JP" sz="4400" b="1" smtClean="0">
                <a:solidFill>
                  <a:srgbClr val="553474"/>
                </a:solidFill>
              </a:rPr>
              <a:t>agresseur est le seul coupable</a:t>
            </a:r>
            <a:endParaRPr lang="fr-FR" altLang="fr-FR" sz="4400" b="1" smtClean="0">
              <a:solidFill>
                <a:srgbClr val="553474"/>
              </a:solidFill>
            </a:endParaRPr>
          </a:p>
        </p:txBody>
      </p:sp>
      <p:sp>
        <p:nvSpPr>
          <p:cNvPr id="9" name="Rectangle 8"/>
          <p:cNvSpPr/>
          <p:nvPr/>
        </p:nvSpPr>
        <p:spPr>
          <a:xfrm>
            <a:off x="5872163" y="3400425"/>
            <a:ext cx="3278187" cy="3457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eaLnBrk="0" fontAlgn="base" hangingPunct="0">
              <a:spcBef>
                <a:spcPct val="0"/>
              </a:spcBef>
              <a:spcAft>
                <a:spcPct val="0"/>
              </a:spcAft>
              <a:defRPr sz="2400">
                <a:solidFill>
                  <a:schemeClr val="tx1"/>
                </a:solidFill>
                <a:latin typeface="Calibri" charset="0"/>
                <a:ea typeface="MS PGothic" charset="-128"/>
              </a:defRPr>
            </a:lvl6pPr>
            <a:lvl7pPr marL="2971800" indent="-228600" eaLnBrk="0" fontAlgn="base" hangingPunct="0">
              <a:spcBef>
                <a:spcPct val="0"/>
              </a:spcBef>
              <a:spcAft>
                <a:spcPct val="0"/>
              </a:spcAft>
              <a:defRPr sz="2400">
                <a:solidFill>
                  <a:schemeClr val="tx1"/>
                </a:solidFill>
                <a:latin typeface="Calibri" charset="0"/>
                <a:ea typeface="MS PGothic" charset="-128"/>
              </a:defRPr>
            </a:lvl7pPr>
            <a:lvl8pPr marL="3429000" indent="-228600" eaLnBrk="0" fontAlgn="base" hangingPunct="0">
              <a:spcBef>
                <a:spcPct val="0"/>
              </a:spcBef>
              <a:spcAft>
                <a:spcPct val="0"/>
              </a:spcAft>
              <a:defRPr sz="2400">
                <a:solidFill>
                  <a:schemeClr val="tx1"/>
                </a:solidFill>
                <a:latin typeface="Calibri" charset="0"/>
                <a:ea typeface="MS PGothic" charset="-128"/>
              </a:defRPr>
            </a:lvl8pPr>
            <a:lvl9pPr marL="3886200" indent="-228600" eaLnBrk="0" fontAlgn="base" hangingPunct="0">
              <a:spcBef>
                <a:spcPct val="0"/>
              </a:spcBef>
              <a:spcAft>
                <a:spcPct val="0"/>
              </a:spcAft>
              <a:defRPr sz="2400">
                <a:solidFill>
                  <a:schemeClr val="tx1"/>
                </a:solidFill>
                <a:latin typeface="Calibri" charset="0"/>
                <a:ea typeface="MS PGothic" charset="-128"/>
              </a:defRPr>
            </a:lvl9pPr>
          </a:lstStyle>
          <a:p>
            <a:pPr algn="ctr" fontAlgn="auto">
              <a:spcBef>
                <a:spcPts val="0"/>
              </a:spcBef>
              <a:spcAft>
                <a:spcPts val="0"/>
              </a:spcAft>
              <a:defRPr/>
            </a:pPr>
            <a:r>
              <a:rPr lang="fr-FR" altLang="fr-FR" sz="4400" b="1" dirty="0" smtClean="0">
                <a:solidFill>
                  <a:srgbClr val="553474"/>
                </a:solidFill>
              </a:rPr>
              <a:t>Je ne deviens pas l’</a:t>
            </a:r>
            <a:r>
              <a:rPr lang="fr-FR" altLang="ja-JP" sz="4400" b="1" dirty="0" err="1" smtClean="0">
                <a:solidFill>
                  <a:srgbClr val="553474"/>
                </a:solidFill>
              </a:rPr>
              <a:t>allié.e</a:t>
            </a:r>
            <a:r>
              <a:rPr lang="fr-FR" altLang="ja-JP" sz="4400" b="1" dirty="0" smtClean="0">
                <a:solidFill>
                  <a:srgbClr val="553474"/>
                </a:solidFill>
              </a:rPr>
              <a:t> de l’agresseur</a:t>
            </a:r>
            <a:endParaRPr lang="fr-FR" altLang="fr-FR" sz="4400" b="1" dirty="0" smtClean="0">
              <a:solidFill>
                <a:srgbClr val="553474"/>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oneTexte 1"/>
          <p:cNvSpPr txBox="1">
            <a:spLocks noChangeArrowheads="1"/>
          </p:cNvSpPr>
          <p:nvPr/>
        </p:nvSpPr>
        <p:spPr bwMode="auto">
          <a:xfrm>
            <a:off x="557213" y="1306513"/>
            <a:ext cx="7970837" cy="3786187"/>
          </a:xfrm>
          <a:prstGeom prst="rect">
            <a:avLst/>
          </a:prstGeom>
          <a:noFill/>
          <a:ln w="9525">
            <a:noFill/>
            <a:miter lim="800000"/>
            <a:headEnd/>
            <a:tailEnd/>
          </a:ln>
        </p:spPr>
        <p:txBody>
          <a:bodyPr>
            <a:spAutoFit/>
          </a:bodyPr>
          <a:lstStyle/>
          <a:p>
            <a:pPr algn="ctr"/>
            <a:r>
              <a:rPr lang="fr-FR" altLang="fr-FR" sz="6000" b="1">
                <a:latin typeface="Calibri" pitchFamily="34" charset="0"/>
                <a:ea typeface="MS PGothic" pitchFamily="34" charset="-128"/>
              </a:rPr>
              <a:t>La femme victime de violences n’est JAMAIS responsable des violences qu’elle subit.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cteur droit 16"/>
          <p:cNvCxnSpPr/>
          <p:nvPr/>
        </p:nvCxnSpPr>
        <p:spPr>
          <a:xfrm>
            <a:off x="1944688" y="1338263"/>
            <a:ext cx="0" cy="35988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339" name="Titre 1"/>
          <p:cNvSpPr>
            <a:spLocks noGrp="1"/>
          </p:cNvSpPr>
          <p:nvPr>
            <p:ph type="title"/>
          </p:nvPr>
        </p:nvSpPr>
        <p:spPr>
          <a:xfrm>
            <a:off x="758825" y="238125"/>
            <a:ext cx="7886700" cy="1325563"/>
          </a:xfrm>
        </p:spPr>
        <p:txBody>
          <a:bodyPr/>
          <a:lstStyle/>
          <a:p>
            <a:pPr eaLnBrk="1" hangingPunct="1"/>
            <a:r>
              <a:rPr lang="fr-FR" sz="6600" smtClean="0"/>
              <a:t>Histoire</a:t>
            </a:r>
          </a:p>
        </p:txBody>
      </p:sp>
      <p:sp>
        <p:nvSpPr>
          <p:cNvPr id="3" name="Flèche droite 2"/>
          <p:cNvSpPr/>
          <p:nvPr/>
        </p:nvSpPr>
        <p:spPr>
          <a:xfrm>
            <a:off x="503238" y="1311275"/>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14341" name="Rectangle 17"/>
          <p:cNvSpPr>
            <a:spLocks noChangeArrowheads="1"/>
          </p:cNvSpPr>
          <p:nvPr/>
        </p:nvSpPr>
        <p:spPr bwMode="auto">
          <a:xfrm>
            <a:off x="1193800" y="4481513"/>
            <a:ext cx="6618288" cy="769937"/>
          </a:xfrm>
          <a:prstGeom prst="rect">
            <a:avLst/>
          </a:prstGeom>
          <a:solidFill>
            <a:schemeClr val="bg1"/>
          </a:solidFill>
          <a:ln w="9525">
            <a:solidFill>
              <a:schemeClr val="tx1"/>
            </a:solidFill>
            <a:miter lim="800000"/>
            <a:headEnd/>
            <a:tailEnd/>
          </a:ln>
        </p:spPr>
        <p:txBody>
          <a:bodyPr>
            <a:spAutoFit/>
          </a:bodyPr>
          <a:lstStyle/>
          <a:p>
            <a:pPr algn="ctr"/>
            <a:r>
              <a:rPr lang="fr-FR" sz="4400" b="1">
                <a:latin typeface="Calibri" pitchFamily="34" charset="0"/>
              </a:rPr>
              <a:t>Code du Statut personnel</a:t>
            </a:r>
            <a:endParaRPr lang="fr-FR" sz="4400" b="1">
              <a:solidFill>
                <a:srgbClr val="000000"/>
              </a:solidFill>
              <a:latin typeface="Calibri" pitchFamily="34" charset="0"/>
            </a:endParaRPr>
          </a:p>
        </p:txBody>
      </p:sp>
      <p:sp>
        <p:nvSpPr>
          <p:cNvPr id="19" name="ZoneTexte 18"/>
          <p:cNvSpPr txBox="1"/>
          <p:nvPr/>
        </p:nvSpPr>
        <p:spPr>
          <a:xfrm>
            <a:off x="1193800" y="3546475"/>
            <a:ext cx="6618288" cy="923925"/>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5400" b="1" dirty="0">
                <a:solidFill>
                  <a:prstClr val="white"/>
                </a:solidFill>
                <a:latin typeface="Calibri" pitchFamily="34" charset="0"/>
                <a:ea typeface="MS PGothic" pitchFamily="34" charset="-128"/>
              </a:rPr>
              <a:t>Tunisie</a:t>
            </a:r>
          </a:p>
        </p:txBody>
      </p:sp>
      <p:sp>
        <p:nvSpPr>
          <p:cNvPr id="41991" name="ZoneTexte 19"/>
          <p:cNvSpPr txBox="1">
            <a:spLocks noChangeArrowheads="1"/>
          </p:cNvSpPr>
          <p:nvPr/>
        </p:nvSpPr>
        <p:spPr bwMode="auto">
          <a:xfrm>
            <a:off x="1193800" y="2392363"/>
            <a:ext cx="1970088" cy="923925"/>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1956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346075" y="2530475"/>
            <a:ext cx="8512175" cy="1446213"/>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Anti-sieste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oneTexte 3"/>
          <p:cNvSpPr txBox="1">
            <a:spLocks noChangeArrowheads="1"/>
          </p:cNvSpPr>
          <p:nvPr/>
        </p:nvSpPr>
        <p:spPr bwMode="auto">
          <a:xfrm>
            <a:off x="1082675" y="549275"/>
            <a:ext cx="7124700" cy="6186488"/>
          </a:xfrm>
          <a:prstGeom prst="rect">
            <a:avLst/>
          </a:prstGeom>
          <a:noFill/>
          <a:ln w="9525">
            <a:noFill/>
            <a:miter lim="800000"/>
            <a:headEnd/>
            <a:tailEnd/>
          </a:ln>
        </p:spPr>
        <p:txBody>
          <a:bodyPr>
            <a:spAutoFit/>
          </a:bodyPr>
          <a:lstStyle/>
          <a:p>
            <a:r>
              <a:rPr lang="fr-FR" sz="6600" b="1" i="1">
                <a:latin typeface="Calibri" pitchFamily="34" charset="0"/>
              </a:rPr>
              <a:t>« Comment peut-elle satisfaire son pays si elle ne satisfait pas son mari ? »</a:t>
            </a:r>
          </a:p>
          <a:p>
            <a:pPr algn="r"/>
            <a:r>
              <a:rPr lang="fr-FR" sz="6600" b="1" i="1">
                <a:latin typeface="Calibri" pitchFamily="34" charset="0"/>
              </a:rPr>
              <a:t>2015</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a:spLocks noChangeArrowheads="1"/>
          </p:cNvSpPr>
          <p:nvPr/>
        </p:nvSpPr>
        <p:spPr bwMode="auto">
          <a:xfrm>
            <a:off x="5238750" y="676275"/>
            <a:ext cx="2513013" cy="1446213"/>
          </a:xfrm>
          <a:prstGeom prst="rect">
            <a:avLst/>
          </a:prstGeom>
          <a:noFill/>
          <a:ln w="9525">
            <a:noFill/>
            <a:miter lim="800000"/>
            <a:headEnd/>
            <a:tailEnd/>
          </a:ln>
        </p:spPr>
        <p:txBody>
          <a:bodyPr>
            <a:spAutoFit/>
          </a:bodyPr>
          <a:lstStyle/>
          <a:p>
            <a:r>
              <a:rPr lang="fr-FR" sz="4400" b="1">
                <a:latin typeface="Calibri" pitchFamily="34" charset="0"/>
              </a:rPr>
              <a:t>Sarah Palin</a:t>
            </a:r>
          </a:p>
        </p:txBody>
      </p:sp>
      <p:sp>
        <p:nvSpPr>
          <p:cNvPr id="48131" name="ZoneTexte 5"/>
          <p:cNvSpPr txBox="1">
            <a:spLocks noChangeArrowheads="1"/>
          </p:cNvSpPr>
          <p:nvPr/>
        </p:nvSpPr>
        <p:spPr bwMode="auto">
          <a:xfrm>
            <a:off x="1039813" y="4573588"/>
            <a:ext cx="2787650" cy="1446212"/>
          </a:xfrm>
          <a:prstGeom prst="rect">
            <a:avLst/>
          </a:prstGeom>
          <a:noFill/>
          <a:ln w="9525">
            <a:noFill/>
            <a:miter lim="800000"/>
            <a:headEnd/>
            <a:tailEnd/>
          </a:ln>
        </p:spPr>
        <p:txBody>
          <a:bodyPr>
            <a:spAutoFit/>
          </a:bodyPr>
          <a:lstStyle/>
          <a:p>
            <a:pPr algn="r"/>
            <a:r>
              <a:rPr lang="fr-FR" sz="4400" b="1">
                <a:latin typeface="Calibri" pitchFamily="34" charset="0"/>
              </a:rPr>
              <a:t>Donald Trump</a:t>
            </a:r>
          </a:p>
        </p:txBody>
      </p:sp>
      <p:pic>
        <p:nvPicPr>
          <p:cNvPr id="48132" name="Image 3"/>
          <p:cNvPicPr>
            <a:picLocks noChangeAspect="1"/>
          </p:cNvPicPr>
          <p:nvPr/>
        </p:nvPicPr>
        <p:blipFill>
          <a:blip r:embed="rId2"/>
          <a:srcRect/>
          <a:stretch>
            <a:fillRect/>
          </a:stretch>
        </p:blipFill>
        <p:spPr bwMode="auto">
          <a:xfrm>
            <a:off x="4503738" y="3278188"/>
            <a:ext cx="4630737" cy="3579812"/>
          </a:xfrm>
          <a:prstGeom prst="rect">
            <a:avLst/>
          </a:prstGeom>
          <a:noFill/>
          <a:ln w="9525">
            <a:noFill/>
            <a:miter lim="800000"/>
            <a:headEnd/>
            <a:tailEnd/>
          </a:ln>
        </p:spPr>
      </p:pic>
      <p:pic>
        <p:nvPicPr>
          <p:cNvPr id="7" name="Image 6"/>
          <p:cNvPicPr>
            <a:picLocks noChangeAspect="1"/>
          </p:cNvPicPr>
          <p:nvPr/>
        </p:nvPicPr>
        <p:blipFill>
          <a:blip r:embed="rId3"/>
          <a:srcRect/>
          <a:stretch>
            <a:fillRect/>
          </a:stretch>
        </p:blipFill>
        <p:spPr bwMode="auto">
          <a:xfrm>
            <a:off x="0" y="-53975"/>
            <a:ext cx="4613275" cy="3351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oneTexte 3"/>
          <p:cNvSpPr txBox="1">
            <a:spLocks noChangeArrowheads="1"/>
          </p:cNvSpPr>
          <p:nvPr/>
        </p:nvSpPr>
        <p:spPr bwMode="auto">
          <a:xfrm>
            <a:off x="261938" y="306388"/>
            <a:ext cx="8740775" cy="7202487"/>
          </a:xfrm>
          <a:prstGeom prst="rect">
            <a:avLst/>
          </a:prstGeom>
          <a:noFill/>
          <a:ln w="9525">
            <a:noFill/>
            <a:miter lim="800000"/>
            <a:headEnd/>
            <a:tailEnd/>
          </a:ln>
        </p:spPr>
        <p:txBody>
          <a:bodyPr>
            <a:spAutoFit/>
          </a:bodyPr>
          <a:lstStyle/>
          <a:p>
            <a:pPr algn="ctr"/>
            <a:r>
              <a:rPr lang="fr-FR" sz="6600" b="1" i="1">
                <a:latin typeface="Calibri" pitchFamily="34" charset="0"/>
              </a:rPr>
              <a:t>« La jeune violée par deux policiers était en situation immorale, avec son ami  à 1h du matin  » 			</a:t>
            </a:r>
          </a:p>
          <a:p>
            <a:pPr algn="ctr"/>
            <a:r>
              <a:rPr lang="fr-FR" sz="6600" b="1" i="1">
                <a:latin typeface="Calibri" pitchFamily="34" charset="0"/>
              </a:rPr>
              <a:t>													2012</a:t>
            </a:r>
          </a:p>
          <a:p>
            <a:endParaRPr lang="fr-FR" sz="6600" b="1" i="1">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a:spLocks noChangeArrowheads="1"/>
          </p:cNvSpPr>
          <p:nvPr/>
        </p:nvSpPr>
        <p:spPr bwMode="auto">
          <a:xfrm>
            <a:off x="4757738" y="625475"/>
            <a:ext cx="3751262" cy="1446213"/>
          </a:xfrm>
          <a:prstGeom prst="rect">
            <a:avLst/>
          </a:prstGeom>
          <a:noFill/>
          <a:ln w="9525">
            <a:noFill/>
            <a:miter lim="800000"/>
            <a:headEnd/>
            <a:tailEnd/>
          </a:ln>
        </p:spPr>
        <p:txBody>
          <a:bodyPr>
            <a:spAutoFit/>
          </a:bodyPr>
          <a:lstStyle/>
          <a:p>
            <a:r>
              <a:rPr lang="fr-FR" sz="4400" b="1">
                <a:latin typeface="Calibri" pitchFamily="34" charset="0"/>
              </a:rPr>
              <a:t>Khaled Tarrouche</a:t>
            </a:r>
          </a:p>
        </p:txBody>
      </p:sp>
      <p:sp>
        <p:nvSpPr>
          <p:cNvPr id="50179" name="AutoShape 2" descr="Résultat de recherche d'images pour &quot;Khaled tarrouche&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latin typeface="Calibri" pitchFamily="34" charset="0"/>
            </a:endParaRPr>
          </a:p>
        </p:txBody>
      </p:sp>
      <p:sp>
        <p:nvSpPr>
          <p:cNvPr id="50180" name="AutoShape 4" descr="Résultat de recherche d'images pour &quot;Khaled tarrouche&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latin typeface="Calibri" pitchFamily="34" charset="0"/>
            </a:endParaRPr>
          </a:p>
        </p:txBody>
      </p:sp>
      <p:sp>
        <p:nvSpPr>
          <p:cNvPr id="50181" name="AutoShape 6" descr="Résultat de recherche d'images pour &quot;Khaled tarrouche&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latin typeface="Calibri" pitchFamily="34" charset="0"/>
            </a:endParaRPr>
          </a:p>
        </p:txBody>
      </p:sp>
      <p:pic>
        <p:nvPicPr>
          <p:cNvPr id="50182" name="Picture 7" descr="C:\Users\Dr Belhaj\Pictures\téléchargement.jpg"/>
          <p:cNvPicPr>
            <a:picLocks noChangeAspect="1" noChangeArrowheads="1"/>
          </p:cNvPicPr>
          <p:nvPr/>
        </p:nvPicPr>
        <p:blipFill>
          <a:blip r:embed="rId2"/>
          <a:srcRect/>
          <a:stretch>
            <a:fillRect/>
          </a:stretch>
        </p:blipFill>
        <p:spPr bwMode="auto">
          <a:xfrm>
            <a:off x="155575" y="160338"/>
            <a:ext cx="4197350" cy="2846387"/>
          </a:xfrm>
          <a:prstGeom prst="rect">
            <a:avLst/>
          </a:prstGeom>
          <a:noFill/>
          <a:ln w="9525">
            <a:noFill/>
            <a:miter lim="800000"/>
            <a:headEnd/>
            <a:tailEnd/>
          </a:ln>
        </p:spPr>
      </p:pic>
      <p:pic>
        <p:nvPicPr>
          <p:cNvPr id="50183" name="Picture 8" descr="C:\Users\Dr Belhaj\Pictures\téléchargement (1).jpg"/>
          <p:cNvPicPr>
            <a:picLocks noChangeAspect="1" noChangeArrowheads="1"/>
          </p:cNvPicPr>
          <p:nvPr/>
        </p:nvPicPr>
        <p:blipFill>
          <a:blip r:embed="rId3"/>
          <a:srcRect/>
          <a:stretch>
            <a:fillRect/>
          </a:stretch>
        </p:blipFill>
        <p:spPr bwMode="auto">
          <a:xfrm>
            <a:off x="4098925" y="3616325"/>
            <a:ext cx="4748213" cy="2616200"/>
          </a:xfrm>
          <a:prstGeom prst="rect">
            <a:avLst/>
          </a:prstGeom>
          <a:noFill/>
          <a:ln w="9525">
            <a:noFill/>
            <a:miter lim="800000"/>
            <a:headEnd/>
            <a:tailEnd/>
          </a:ln>
        </p:spPr>
      </p:pic>
      <p:sp>
        <p:nvSpPr>
          <p:cNvPr id="50184" name="ZoneTexte 10"/>
          <p:cNvSpPr txBox="1">
            <a:spLocks noChangeArrowheads="1"/>
          </p:cNvSpPr>
          <p:nvPr/>
        </p:nvSpPr>
        <p:spPr bwMode="auto">
          <a:xfrm>
            <a:off x="1081088" y="3771900"/>
            <a:ext cx="3017837" cy="769938"/>
          </a:xfrm>
          <a:prstGeom prst="rect">
            <a:avLst/>
          </a:prstGeom>
          <a:noFill/>
          <a:ln w="9525">
            <a:noFill/>
            <a:miter lim="800000"/>
            <a:headEnd/>
            <a:tailEnd/>
          </a:ln>
        </p:spPr>
        <p:txBody>
          <a:bodyPr>
            <a:spAutoFit/>
          </a:bodyPr>
          <a:lstStyle/>
          <a:p>
            <a:r>
              <a:rPr lang="fr-FR" sz="4400" b="1">
                <a:latin typeface="Calibri" pitchFamily="34" charset="0"/>
              </a:rPr>
              <a:t>Sihem Badi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oneTexte 3"/>
          <p:cNvSpPr txBox="1">
            <a:spLocks noChangeArrowheads="1"/>
          </p:cNvSpPr>
          <p:nvPr/>
        </p:nvSpPr>
        <p:spPr bwMode="auto">
          <a:xfrm>
            <a:off x="1116013" y="1268413"/>
            <a:ext cx="7124700" cy="3940175"/>
          </a:xfrm>
          <a:prstGeom prst="rect">
            <a:avLst/>
          </a:prstGeom>
          <a:noFill/>
          <a:ln w="9525">
            <a:noFill/>
            <a:miter lim="800000"/>
            <a:headEnd/>
            <a:tailEnd/>
          </a:ln>
        </p:spPr>
        <p:txBody>
          <a:bodyPr>
            <a:spAutoFit/>
          </a:bodyPr>
          <a:lstStyle/>
          <a:p>
            <a:r>
              <a:rPr lang="fr-FR" sz="6000" b="1" i="1">
                <a:latin typeface="Calibri" pitchFamily="34" charset="0"/>
              </a:rPr>
              <a:t>« L’excision est une opération esthétique pour la femme »</a:t>
            </a:r>
          </a:p>
          <a:p>
            <a:pPr algn="r"/>
            <a:r>
              <a:rPr lang="fr-FR" sz="7000" b="1" i="1">
                <a:latin typeface="Calibri" pitchFamily="34" charset="0"/>
              </a:rPr>
              <a:t>2013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oneTexte 4"/>
          <p:cNvSpPr txBox="1">
            <a:spLocks noChangeArrowheads="1"/>
          </p:cNvSpPr>
          <p:nvPr/>
        </p:nvSpPr>
        <p:spPr bwMode="auto">
          <a:xfrm>
            <a:off x="527050" y="3876675"/>
            <a:ext cx="2671763" cy="1323975"/>
          </a:xfrm>
          <a:prstGeom prst="rect">
            <a:avLst/>
          </a:prstGeom>
          <a:noFill/>
          <a:ln w="9525">
            <a:noFill/>
            <a:miter lim="800000"/>
            <a:headEnd/>
            <a:tailEnd/>
          </a:ln>
        </p:spPr>
        <p:txBody>
          <a:bodyPr>
            <a:spAutoFit/>
          </a:bodyPr>
          <a:lstStyle/>
          <a:p>
            <a:pPr algn="r"/>
            <a:r>
              <a:rPr lang="fr-FR" sz="4000" b="1">
                <a:latin typeface="Calibri" pitchFamily="34" charset="0"/>
              </a:rPr>
              <a:t>Habib Ellouze, </a:t>
            </a:r>
          </a:p>
        </p:txBody>
      </p:sp>
      <p:sp>
        <p:nvSpPr>
          <p:cNvPr id="9" name="ZoneTexte 8"/>
          <p:cNvSpPr txBox="1">
            <a:spLocks noChangeArrowheads="1"/>
          </p:cNvSpPr>
          <p:nvPr/>
        </p:nvSpPr>
        <p:spPr bwMode="auto">
          <a:xfrm>
            <a:off x="5995988" y="911225"/>
            <a:ext cx="2513012" cy="1446213"/>
          </a:xfrm>
          <a:prstGeom prst="rect">
            <a:avLst/>
          </a:prstGeom>
          <a:noFill/>
          <a:ln w="9525">
            <a:noFill/>
            <a:miter lim="800000"/>
            <a:headEnd/>
            <a:tailEnd/>
          </a:ln>
        </p:spPr>
        <p:txBody>
          <a:bodyPr>
            <a:spAutoFit/>
          </a:bodyPr>
          <a:lstStyle/>
          <a:p>
            <a:r>
              <a:rPr lang="fr-FR" sz="4400" b="1">
                <a:latin typeface="Calibri" pitchFamily="34" charset="0"/>
              </a:rPr>
              <a:t>Omar</a:t>
            </a:r>
          </a:p>
          <a:p>
            <a:r>
              <a:rPr lang="fr-FR" sz="4400" b="1">
                <a:latin typeface="Calibri" pitchFamily="34" charset="0"/>
              </a:rPr>
              <a:t>Bongo</a:t>
            </a:r>
          </a:p>
        </p:txBody>
      </p:sp>
      <p:pic>
        <p:nvPicPr>
          <p:cNvPr id="52228" name="Image 1"/>
          <p:cNvPicPr>
            <a:picLocks noChangeAspect="1"/>
          </p:cNvPicPr>
          <p:nvPr/>
        </p:nvPicPr>
        <p:blipFill>
          <a:blip r:embed="rId2"/>
          <a:srcRect/>
          <a:stretch>
            <a:fillRect/>
          </a:stretch>
        </p:blipFill>
        <p:spPr bwMode="auto">
          <a:xfrm>
            <a:off x="3709988" y="3281363"/>
            <a:ext cx="6037262" cy="4089400"/>
          </a:xfrm>
          <a:prstGeom prst="rect">
            <a:avLst/>
          </a:prstGeom>
          <a:noFill/>
          <a:ln w="9525">
            <a:noFill/>
            <a:miter lim="800000"/>
            <a:headEnd/>
            <a:tailEnd/>
          </a:ln>
        </p:spPr>
      </p:pic>
      <p:pic>
        <p:nvPicPr>
          <p:cNvPr id="3" name="Image 2"/>
          <p:cNvPicPr>
            <a:picLocks noChangeAspect="1"/>
          </p:cNvPicPr>
          <p:nvPr/>
        </p:nvPicPr>
        <p:blipFill>
          <a:blip r:embed="rId3"/>
          <a:srcRect/>
          <a:stretch>
            <a:fillRect/>
          </a:stretch>
        </p:blipFill>
        <p:spPr bwMode="auto">
          <a:xfrm>
            <a:off x="352425" y="0"/>
            <a:ext cx="4411663" cy="3281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oneTexte 3"/>
          <p:cNvSpPr txBox="1">
            <a:spLocks noChangeArrowheads="1"/>
          </p:cNvSpPr>
          <p:nvPr/>
        </p:nvSpPr>
        <p:spPr bwMode="auto">
          <a:xfrm>
            <a:off x="1082675" y="758825"/>
            <a:ext cx="7124700" cy="5632450"/>
          </a:xfrm>
          <a:prstGeom prst="rect">
            <a:avLst/>
          </a:prstGeom>
          <a:noFill/>
          <a:ln w="9525">
            <a:noFill/>
            <a:miter lim="800000"/>
            <a:headEnd/>
            <a:tailEnd/>
          </a:ln>
        </p:spPr>
        <p:txBody>
          <a:bodyPr>
            <a:spAutoFit/>
          </a:bodyPr>
          <a:lstStyle/>
          <a:p>
            <a:r>
              <a:rPr lang="fr-FR" sz="5800" b="1" i="1">
                <a:latin typeface="Calibri" pitchFamily="34" charset="0"/>
              </a:rPr>
              <a:t>« Les hommes sont physiologiquement plus aptes à occuper des fonctions d’autorité »</a:t>
            </a:r>
          </a:p>
          <a:p>
            <a:pPr algn="r"/>
            <a:r>
              <a:rPr lang="fr-FR" sz="7000" b="1" i="1">
                <a:latin typeface="Calibri" pitchFamily="34" charset="0"/>
              </a:rPr>
              <a:t>2013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oneTexte 4"/>
          <p:cNvSpPr txBox="1">
            <a:spLocks noChangeArrowheads="1"/>
          </p:cNvSpPr>
          <p:nvPr/>
        </p:nvSpPr>
        <p:spPr bwMode="auto">
          <a:xfrm>
            <a:off x="6015038" y="676275"/>
            <a:ext cx="2513012" cy="1446213"/>
          </a:xfrm>
          <a:prstGeom prst="rect">
            <a:avLst/>
          </a:prstGeom>
          <a:noFill/>
          <a:ln w="9525">
            <a:noFill/>
            <a:miter lim="800000"/>
            <a:headEnd/>
            <a:tailEnd/>
          </a:ln>
        </p:spPr>
        <p:txBody>
          <a:bodyPr>
            <a:spAutoFit/>
          </a:bodyPr>
          <a:lstStyle/>
          <a:p>
            <a:r>
              <a:rPr lang="fr-FR" sz="4400" b="1">
                <a:latin typeface="Calibri" pitchFamily="34" charset="0"/>
              </a:rPr>
              <a:t>Tony Abbott</a:t>
            </a:r>
          </a:p>
        </p:txBody>
      </p:sp>
      <p:sp>
        <p:nvSpPr>
          <p:cNvPr id="6" name="ZoneTexte 5"/>
          <p:cNvSpPr txBox="1">
            <a:spLocks noChangeArrowheads="1"/>
          </p:cNvSpPr>
          <p:nvPr/>
        </p:nvSpPr>
        <p:spPr bwMode="auto">
          <a:xfrm>
            <a:off x="1039813" y="4573588"/>
            <a:ext cx="2787650" cy="2122487"/>
          </a:xfrm>
          <a:prstGeom prst="rect">
            <a:avLst/>
          </a:prstGeom>
          <a:noFill/>
          <a:ln w="9525">
            <a:noFill/>
            <a:miter lim="800000"/>
            <a:headEnd/>
            <a:tailEnd/>
          </a:ln>
        </p:spPr>
        <p:txBody>
          <a:bodyPr>
            <a:spAutoFit/>
          </a:bodyPr>
          <a:lstStyle/>
          <a:p>
            <a:pPr algn="r"/>
            <a:r>
              <a:rPr lang="fr-FR" sz="4400" b="1">
                <a:latin typeface="Calibri" pitchFamily="34" charset="0"/>
              </a:rPr>
              <a:t>Vladimir Poutine</a:t>
            </a:r>
          </a:p>
          <a:p>
            <a:pPr algn="r"/>
            <a:endParaRPr lang="fr-FR" sz="4400" b="1">
              <a:latin typeface="Calibri" pitchFamily="34" charset="0"/>
            </a:endParaRPr>
          </a:p>
        </p:txBody>
      </p:sp>
      <p:pic>
        <p:nvPicPr>
          <p:cNvPr id="3" name="Image 2"/>
          <p:cNvPicPr>
            <a:picLocks noChangeAspect="1"/>
          </p:cNvPicPr>
          <p:nvPr/>
        </p:nvPicPr>
        <p:blipFill>
          <a:blip r:embed="rId2"/>
          <a:srcRect/>
          <a:stretch>
            <a:fillRect/>
          </a:stretch>
        </p:blipFill>
        <p:spPr bwMode="auto">
          <a:xfrm>
            <a:off x="4344988" y="3643313"/>
            <a:ext cx="4799012" cy="3246437"/>
          </a:xfrm>
          <a:prstGeom prst="rect">
            <a:avLst/>
          </a:prstGeom>
          <a:noFill/>
          <a:ln w="9525">
            <a:noFill/>
            <a:miter lim="800000"/>
            <a:headEnd/>
            <a:tailEnd/>
          </a:ln>
        </p:spPr>
      </p:pic>
      <p:pic>
        <p:nvPicPr>
          <p:cNvPr id="54277" name="Image 3"/>
          <p:cNvPicPr>
            <a:picLocks noChangeAspect="1"/>
          </p:cNvPicPr>
          <p:nvPr/>
        </p:nvPicPr>
        <p:blipFill>
          <a:blip r:embed="rId3"/>
          <a:srcRect/>
          <a:stretch>
            <a:fillRect/>
          </a:stretch>
        </p:blipFill>
        <p:spPr bwMode="auto">
          <a:xfrm>
            <a:off x="-104775" y="0"/>
            <a:ext cx="5927725" cy="3613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1082675" y="758825"/>
            <a:ext cx="7124700" cy="6154738"/>
          </a:xfrm>
          <a:prstGeom prst="rect">
            <a:avLst/>
          </a:prstGeom>
          <a:noFill/>
          <a:ln w="9525">
            <a:noFill/>
            <a:miter lim="800000"/>
            <a:headEnd/>
            <a:tailEnd/>
          </a:ln>
        </p:spPr>
        <p:txBody>
          <a:bodyPr>
            <a:spAutoFit/>
          </a:bodyPr>
          <a:lstStyle/>
          <a:p>
            <a:r>
              <a:rPr lang="fr-FR" sz="5400" b="1" i="1">
                <a:latin typeface="Calibri" pitchFamily="34" charset="0"/>
              </a:rPr>
              <a:t>« C’est réconfortant que le 1</a:t>
            </a:r>
            <a:r>
              <a:rPr lang="fr-FR" sz="5400" b="1" i="1" baseline="30000">
                <a:latin typeface="Calibri" pitchFamily="34" charset="0"/>
              </a:rPr>
              <a:t>er</a:t>
            </a:r>
            <a:r>
              <a:rPr lang="fr-FR" sz="5400" b="1" i="1">
                <a:latin typeface="Calibri" pitchFamily="34" charset="0"/>
              </a:rPr>
              <a:t> ministre du Bangladesh, même si c’est une femme, dise qu’elle est contre le terrorisme »</a:t>
            </a:r>
          </a:p>
          <a:p>
            <a:pPr algn="r"/>
            <a:r>
              <a:rPr lang="fr-FR" sz="7000" b="1" i="1">
                <a:latin typeface="Calibri" pitchFamily="34" charset="0"/>
              </a:rPr>
              <a:t>2015</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cteur droit 16"/>
          <p:cNvCxnSpPr/>
          <p:nvPr/>
        </p:nvCxnSpPr>
        <p:spPr>
          <a:xfrm>
            <a:off x="1944688" y="1338263"/>
            <a:ext cx="0" cy="35988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363" name="Titre 1"/>
          <p:cNvSpPr>
            <a:spLocks noGrp="1"/>
          </p:cNvSpPr>
          <p:nvPr>
            <p:ph type="title"/>
          </p:nvPr>
        </p:nvSpPr>
        <p:spPr>
          <a:xfrm>
            <a:off x="758825" y="238125"/>
            <a:ext cx="7886700" cy="1325563"/>
          </a:xfrm>
        </p:spPr>
        <p:txBody>
          <a:bodyPr/>
          <a:lstStyle/>
          <a:p>
            <a:pPr eaLnBrk="1" hangingPunct="1"/>
            <a:r>
              <a:rPr lang="fr-FR" sz="6600" smtClean="0"/>
              <a:t>Histoire</a:t>
            </a:r>
          </a:p>
        </p:txBody>
      </p:sp>
      <p:sp>
        <p:nvSpPr>
          <p:cNvPr id="3" name="Flèche droite 2"/>
          <p:cNvSpPr/>
          <p:nvPr/>
        </p:nvSpPr>
        <p:spPr>
          <a:xfrm>
            <a:off x="503238" y="1311275"/>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15365" name="Rectangle 17"/>
          <p:cNvSpPr>
            <a:spLocks noChangeArrowheads="1"/>
          </p:cNvSpPr>
          <p:nvPr/>
        </p:nvSpPr>
        <p:spPr bwMode="auto">
          <a:xfrm>
            <a:off x="1193800" y="4481513"/>
            <a:ext cx="6618288" cy="2554287"/>
          </a:xfrm>
          <a:prstGeom prst="rect">
            <a:avLst/>
          </a:prstGeom>
          <a:solidFill>
            <a:schemeClr val="bg1"/>
          </a:solidFill>
          <a:ln w="9525">
            <a:solidFill>
              <a:schemeClr val="tx1"/>
            </a:solidFill>
            <a:miter lim="800000"/>
            <a:headEnd/>
            <a:tailEnd/>
          </a:ln>
        </p:spPr>
        <p:txBody>
          <a:bodyPr>
            <a:spAutoFit/>
          </a:bodyPr>
          <a:lstStyle/>
          <a:p>
            <a:pPr algn="ctr"/>
            <a:r>
              <a:rPr lang="fr-FR" sz="4000" b="1">
                <a:latin typeface="Calibri" pitchFamily="34" charset="0"/>
              </a:rPr>
              <a:t>CEDAW</a:t>
            </a:r>
          </a:p>
          <a:p>
            <a:pPr algn="ctr"/>
            <a:r>
              <a:rPr lang="fr-FR" sz="4000" b="1">
                <a:latin typeface="Calibri" pitchFamily="34" charset="0"/>
              </a:rPr>
              <a:t>Condamnation de toutes les formes de discrimination contre les femmes </a:t>
            </a:r>
            <a:endParaRPr lang="fr-FR" sz="4000" b="1">
              <a:solidFill>
                <a:srgbClr val="000000"/>
              </a:solidFill>
              <a:latin typeface="Calibri" pitchFamily="34" charset="0"/>
            </a:endParaRPr>
          </a:p>
        </p:txBody>
      </p:sp>
      <p:sp>
        <p:nvSpPr>
          <p:cNvPr id="19" name="ZoneTexte 18"/>
          <p:cNvSpPr txBox="1"/>
          <p:nvPr/>
        </p:nvSpPr>
        <p:spPr>
          <a:xfrm>
            <a:off x="1193800" y="3546475"/>
            <a:ext cx="6618288" cy="923925"/>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5400" b="1" dirty="0">
                <a:solidFill>
                  <a:prstClr val="white"/>
                </a:solidFill>
                <a:latin typeface="Calibri" pitchFamily="34" charset="0"/>
                <a:ea typeface="MS PGothic" pitchFamily="34" charset="-128"/>
              </a:rPr>
              <a:t>ONU</a:t>
            </a:r>
          </a:p>
        </p:txBody>
      </p:sp>
      <p:sp>
        <p:nvSpPr>
          <p:cNvPr id="41991" name="ZoneTexte 19"/>
          <p:cNvSpPr txBox="1">
            <a:spLocks noChangeArrowheads="1"/>
          </p:cNvSpPr>
          <p:nvPr/>
        </p:nvSpPr>
        <p:spPr bwMode="auto">
          <a:xfrm>
            <a:off x="1193800" y="2392363"/>
            <a:ext cx="1970088" cy="923925"/>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1979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oneTexte 4"/>
          <p:cNvSpPr txBox="1">
            <a:spLocks noChangeArrowheads="1"/>
          </p:cNvSpPr>
          <p:nvPr/>
        </p:nvSpPr>
        <p:spPr bwMode="auto">
          <a:xfrm>
            <a:off x="5818188" y="874713"/>
            <a:ext cx="2511425" cy="1446212"/>
          </a:xfrm>
          <a:prstGeom prst="rect">
            <a:avLst/>
          </a:prstGeom>
          <a:noFill/>
          <a:ln w="9525">
            <a:noFill/>
            <a:miter lim="800000"/>
            <a:headEnd/>
            <a:tailEnd/>
          </a:ln>
        </p:spPr>
        <p:txBody>
          <a:bodyPr>
            <a:spAutoFit/>
          </a:bodyPr>
          <a:lstStyle/>
          <a:p>
            <a:r>
              <a:rPr lang="fr-FR" sz="4400" b="1">
                <a:latin typeface="Calibri" pitchFamily="34" charset="0"/>
              </a:rPr>
              <a:t>Narendra</a:t>
            </a:r>
          </a:p>
          <a:p>
            <a:r>
              <a:rPr lang="fr-FR" sz="4400" b="1">
                <a:latin typeface="Calibri" pitchFamily="34" charset="0"/>
              </a:rPr>
              <a:t>Modi</a:t>
            </a:r>
          </a:p>
        </p:txBody>
      </p:sp>
      <p:pic>
        <p:nvPicPr>
          <p:cNvPr id="56323" name="Image 1"/>
          <p:cNvPicPr>
            <a:picLocks noChangeAspect="1"/>
          </p:cNvPicPr>
          <p:nvPr/>
        </p:nvPicPr>
        <p:blipFill>
          <a:blip r:embed="rId2"/>
          <a:srcRect/>
          <a:stretch>
            <a:fillRect/>
          </a:stretch>
        </p:blipFill>
        <p:spPr bwMode="auto">
          <a:xfrm>
            <a:off x="352425" y="0"/>
            <a:ext cx="5224463" cy="3513138"/>
          </a:xfrm>
          <a:prstGeom prst="rect">
            <a:avLst/>
          </a:prstGeom>
          <a:noFill/>
          <a:ln w="9525">
            <a:noFill/>
            <a:miter lim="800000"/>
            <a:headEnd/>
            <a:tailEnd/>
          </a:ln>
        </p:spPr>
      </p:pic>
      <p:pic>
        <p:nvPicPr>
          <p:cNvPr id="3" name="Image 2"/>
          <p:cNvPicPr>
            <a:picLocks noChangeAspect="1"/>
          </p:cNvPicPr>
          <p:nvPr/>
        </p:nvPicPr>
        <p:blipFill>
          <a:blip r:embed="rId3"/>
          <a:srcRect/>
          <a:stretch>
            <a:fillRect/>
          </a:stretch>
        </p:blipFill>
        <p:spPr bwMode="auto">
          <a:xfrm>
            <a:off x="3975100" y="3513138"/>
            <a:ext cx="4816475" cy="3344862"/>
          </a:xfrm>
          <a:prstGeom prst="rect">
            <a:avLst/>
          </a:prstGeom>
          <a:noFill/>
          <a:ln w="9525">
            <a:noFill/>
            <a:miter lim="800000"/>
            <a:headEnd/>
            <a:tailEnd/>
          </a:ln>
        </p:spPr>
      </p:pic>
      <p:sp>
        <p:nvSpPr>
          <p:cNvPr id="8" name="ZoneTexte 7"/>
          <p:cNvSpPr txBox="1">
            <a:spLocks noChangeArrowheads="1"/>
          </p:cNvSpPr>
          <p:nvPr/>
        </p:nvSpPr>
        <p:spPr bwMode="auto">
          <a:xfrm>
            <a:off x="584200" y="4391025"/>
            <a:ext cx="3390900" cy="2124075"/>
          </a:xfrm>
          <a:prstGeom prst="rect">
            <a:avLst/>
          </a:prstGeom>
          <a:noFill/>
          <a:ln w="9525">
            <a:noFill/>
            <a:miter lim="800000"/>
            <a:headEnd/>
            <a:tailEnd/>
          </a:ln>
        </p:spPr>
        <p:txBody>
          <a:bodyPr>
            <a:spAutoFit/>
          </a:bodyPr>
          <a:lstStyle/>
          <a:p>
            <a:pPr algn="r"/>
            <a:r>
              <a:rPr lang="fr-FR" sz="4400" b="1">
                <a:latin typeface="Calibri" pitchFamily="34" charset="0"/>
              </a:rPr>
              <a:t>Condoleezza</a:t>
            </a:r>
          </a:p>
          <a:p>
            <a:pPr algn="r"/>
            <a:r>
              <a:rPr lang="fr-FR" sz="4400" b="1">
                <a:latin typeface="Calibri" pitchFamily="34" charset="0"/>
              </a:rPr>
              <a:t>Rice</a:t>
            </a:r>
          </a:p>
          <a:p>
            <a:pPr algn="r"/>
            <a:endParaRPr lang="fr-FR" sz="44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oneTexte 3"/>
          <p:cNvSpPr txBox="1">
            <a:spLocks noChangeArrowheads="1"/>
          </p:cNvSpPr>
          <p:nvPr/>
        </p:nvSpPr>
        <p:spPr bwMode="auto">
          <a:xfrm>
            <a:off x="1082675" y="758825"/>
            <a:ext cx="7124700" cy="4862513"/>
          </a:xfrm>
          <a:prstGeom prst="rect">
            <a:avLst/>
          </a:prstGeom>
          <a:noFill/>
          <a:ln w="9525">
            <a:noFill/>
            <a:miter lim="800000"/>
            <a:headEnd/>
            <a:tailEnd/>
          </a:ln>
        </p:spPr>
        <p:txBody>
          <a:bodyPr>
            <a:spAutoFit/>
          </a:bodyPr>
          <a:lstStyle/>
          <a:p>
            <a:r>
              <a:rPr lang="fr-FR" sz="6000" b="1" i="1">
                <a:latin typeface="Calibri" pitchFamily="34" charset="0"/>
              </a:rPr>
              <a:t>Lors d’un débat au Parlement : « Calme toi chérie, et écoute le docteur »</a:t>
            </a:r>
          </a:p>
          <a:p>
            <a:pPr algn="r"/>
            <a:r>
              <a:rPr lang="fr-FR" sz="7000" b="1" i="1">
                <a:latin typeface="Calibri" pitchFamily="34" charset="0"/>
              </a:rPr>
              <a:t>2011</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age 8"/>
          <p:cNvPicPr>
            <a:picLocks noChangeAspect="1"/>
          </p:cNvPicPr>
          <p:nvPr/>
        </p:nvPicPr>
        <p:blipFill>
          <a:blip r:embed="rId2"/>
          <a:srcRect/>
          <a:stretch>
            <a:fillRect/>
          </a:stretch>
        </p:blipFill>
        <p:spPr bwMode="auto">
          <a:xfrm>
            <a:off x="4597400" y="3579813"/>
            <a:ext cx="4546600" cy="3278187"/>
          </a:xfrm>
          <a:prstGeom prst="rect">
            <a:avLst/>
          </a:prstGeom>
          <a:noFill/>
          <a:ln w="9525">
            <a:noFill/>
            <a:miter lim="800000"/>
            <a:headEnd/>
            <a:tailEnd/>
          </a:ln>
        </p:spPr>
      </p:pic>
      <p:sp>
        <p:nvSpPr>
          <p:cNvPr id="60419" name="ZoneTexte 11"/>
          <p:cNvSpPr txBox="1">
            <a:spLocks noChangeArrowheads="1"/>
          </p:cNvSpPr>
          <p:nvPr/>
        </p:nvSpPr>
        <p:spPr bwMode="auto">
          <a:xfrm>
            <a:off x="1039813" y="4573588"/>
            <a:ext cx="2787650" cy="1446212"/>
          </a:xfrm>
          <a:prstGeom prst="rect">
            <a:avLst/>
          </a:prstGeom>
          <a:noFill/>
          <a:ln w="9525">
            <a:noFill/>
            <a:miter lim="800000"/>
            <a:headEnd/>
            <a:tailEnd/>
          </a:ln>
        </p:spPr>
        <p:txBody>
          <a:bodyPr>
            <a:spAutoFit/>
          </a:bodyPr>
          <a:lstStyle/>
          <a:p>
            <a:pPr algn="r"/>
            <a:r>
              <a:rPr lang="fr-FR" sz="4400" b="1">
                <a:latin typeface="Calibri" pitchFamily="34" charset="0"/>
              </a:rPr>
              <a:t>David Cameron</a:t>
            </a:r>
          </a:p>
        </p:txBody>
      </p:sp>
      <p:sp>
        <p:nvSpPr>
          <p:cNvPr id="13" name="ZoneTexte 12"/>
          <p:cNvSpPr txBox="1">
            <a:spLocks noChangeArrowheads="1"/>
          </p:cNvSpPr>
          <p:nvPr/>
        </p:nvSpPr>
        <p:spPr bwMode="auto">
          <a:xfrm>
            <a:off x="5583238" y="882650"/>
            <a:ext cx="2787650" cy="1446213"/>
          </a:xfrm>
          <a:prstGeom prst="rect">
            <a:avLst/>
          </a:prstGeom>
          <a:noFill/>
          <a:ln w="9525">
            <a:noFill/>
            <a:miter lim="800000"/>
            <a:headEnd/>
            <a:tailEnd/>
          </a:ln>
        </p:spPr>
        <p:txBody>
          <a:bodyPr>
            <a:spAutoFit/>
          </a:bodyPr>
          <a:lstStyle/>
          <a:p>
            <a:r>
              <a:rPr lang="fr-FR" sz="4400" b="1">
                <a:latin typeface="Calibri" pitchFamily="34" charset="0"/>
              </a:rPr>
              <a:t>Donald Trump</a:t>
            </a:r>
          </a:p>
        </p:txBody>
      </p:sp>
      <p:pic>
        <p:nvPicPr>
          <p:cNvPr id="14" name="Image 13"/>
          <p:cNvPicPr>
            <a:picLocks noChangeAspect="1"/>
          </p:cNvPicPr>
          <p:nvPr/>
        </p:nvPicPr>
        <p:blipFill>
          <a:blip r:embed="rId3"/>
          <a:srcRect/>
          <a:stretch>
            <a:fillRect/>
          </a:stretch>
        </p:blipFill>
        <p:spPr bwMode="auto">
          <a:xfrm>
            <a:off x="352425" y="0"/>
            <a:ext cx="4629150" cy="3579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620713" y="2028825"/>
            <a:ext cx="7902575" cy="2800350"/>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Les conséquences </a:t>
            </a:r>
            <a:r>
              <a:rPr lang="fr-FR" sz="8800" b="1" cap="small">
                <a:solidFill>
                  <a:schemeClr val="bg1"/>
                </a:solidFill>
                <a:latin typeface="+mn-lt"/>
              </a:rPr>
              <a:t>des violences</a:t>
            </a:r>
            <a:endParaRPr lang="fr-FR" sz="8800" b="1" cap="small" dirty="0">
              <a:solidFill>
                <a:schemeClr val="bg1"/>
              </a:solidFill>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oneTexte 1"/>
          <p:cNvSpPr txBox="1">
            <a:spLocks noChangeArrowheads="1"/>
          </p:cNvSpPr>
          <p:nvPr/>
        </p:nvSpPr>
        <p:spPr bwMode="auto">
          <a:xfrm>
            <a:off x="755650" y="1598613"/>
            <a:ext cx="8388350" cy="3048000"/>
          </a:xfrm>
          <a:prstGeom prst="rect">
            <a:avLst/>
          </a:prstGeom>
          <a:noFill/>
          <a:ln w="9525">
            <a:noFill/>
            <a:miter lim="800000"/>
            <a:headEnd/>
            <a:tailEnd/>
          </a:ln>
        </p:spPr>
        <p:txBody>
          <a:bodyPr>
            <a:spAutoFit/>
          </a:bodyPr>
          <a:lstStyle/>
          <a:p>
            <a:r>
              <a:rPr lang="fr-FR" altLang="fr-FR" sz="6400" b="1">
                <a:latin typeface="Calibri" pitchFamily="34" charset="0"/>
                <a:ea typeface="MS PGothic" pitchFamily="34" charset="-128"/>
              </a:rPr>
              <a:t>Quelles sont les conséquences possibles des violences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nvGraphicFramePr>
        <p:xfrm>
          <a:off x="725488" y="630238"/>
          <a:ext cx="7732796" cy="5408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620713" y="2082800"/>
            <a:ext cx="7902575" cy="2800350"/>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Signaux </a:t>
            </a:r>
          </a:p>
          <a:p>
            <a:pPr algn="ctr" fontAlgn="auto">
              <a:spcBef>
                <a:spcPts val="0"/>
              </a:spcBef>
              <a:spcAft>
                <a:spcPts val="0"/>
              </a:spcAft>
              <a:defRPr/>
            </a:pPr>
            <a:r>
              <a:rPr lang="fr-FR" sz="8800" b="1" cap="small" dirty="0">
                <a:solidFill>
                  <a:schemeClr val="bg1"/>
                </a:solidFill>
                <a:latin typeface="+mn-lt"/>
              </a:rPr>
              <a:t>d’alerte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620713" y="2609850"/>
            <a:ext cx="7902575" cy="1446213"/>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Accueil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620713" y="2609850"/>
            <a:ext cx="7902575" cy="1446213"/>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Bienveillance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60350" y="212725"/>
            <a:ext cx="9229725" cy="922338"/>
          </a:xfrm>
          <a:prstGeom prst="rect">
            <a:avLst/>
          </a:prstGeom>
          <a:noFill/>
        </p:spPr>
        <p:txBody>
          <a:bodyPr>
            <a:spAutoFit/>
          </a:bodyPr>
          <a:lstStyle/>
          <a:p>
            <a:pPr fontAlgn="auto">
              <a:spcBef>
                <a:spcPts val="0"/>
              </a:spcBef>
              <a:spcAft>
                <a:spcPts val="0"/>
              </a:spcAft>
              <a:defRPr/>
            </a:pPr>
            <a:r>
              <a:rPr lang="fr-FR" sz="5400" b="1" cap="small" dirty="0">
                <a:solidFill>
                  <a:schemeClr val="accent5">
                    <a:lumMod val="75000"/>
                  </a:schemeClr>
                </a:solidFill>
                <a:latin typeface="+mn-lt"/>
              </a:rPr>
              <a:t>Ce qu’il faut dire </a:t>
            </a:r>
          </a:p>
        </p:txBody>
      </p:sp>
      <p:cxnSp>
        <p:nvCxnSpPr>
          <p:cNvPr id="8" name="Connecteur droit 7"/>
          <p:cNvCxnSpPr/>
          <p:nvPr/>
        </p:nvCxnSpPr>
        <p:spPr>
          <a:xfrm>
            <a:off x="371475" y="992188"/>
            <a:ext cx="80581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Espace réservé du contenu 8"/>
          <p:cNvSpPr>
            <a:spLocks noGrp="1"/>
          </p:cNvSpPr>
          <p:nvPr>
            <p:ph idx="1"/>
          </p:nvPr>
        </p:nvSpPr>
        <p:spPr>
          <a:xfrm>
            <a:off x="371475" y="1501775"/>
            <a:ext cx="7886700" cy="4351338"/>
          </a:xfrm>
        </p:spPr>
        <p:txBody>
          <a:bodyPr rtlCol="0">
            <a:normAutofit lnSpcReduction="10000"/>
          </a:bodyPr>
          <a:lstStyle/>
          <a:p>
            <a:pPr eaLnBrk="1" fontAlgn="auto" hangingPunct="1">
              <a:spcAft>
                <a:spcPts val="0"/>
              </a:spcAft>
              <a:buFont typeface="Arial" pitchFamily="34" charset="0"/>
              <a:buChar char="•"/>
              <a:defRPr/>
            </a:pPr>
            <a:r>
              <a:rPr lang="fr-FR" sz="4800" dirty="0" smtClean="0"/>
              <a:t>Vous n’y êtes pour rien</a:t>
            </a:r>
          </a:p>
          <a:p>
            <a:pPr eaLnBrk="1" fontAlgn="auto" hangingPunct="1">
              <a:spcAft>
                <a:spcPts val="0"/>
              </a:spcAft>
              <a:buFont typeface="Arial" pitchFamily="34" charset="0"/>
              <a:buChar char="•"/>
              <a:defRPr/>
            </a:pPr>
            <a:endParaRPr lang="fr-FR" sz="4800" dirty="0" smtClean="0"/>
          </a:p>
          <a:p>
            <a:pPr eaLnBrk="1" fontAlgn="auto" hangingPunct="1">
              <a:spcAft>
                <a:spcPts val="0"/>
              </a:spcAft>
              <a:buFont typeface="Arial" pitchFamily="34" charset="0"/>
              <a:buChar char="•"/>
              <a:defRPr/>
            </a:pPr>
            <a:r>
              <a:rPr lang="fr-FR" sz="4800" dirty="0" smtClean="0"/>
              <a:t>Le coupable c’est celui qui vous a agressé</a:t>
            </a:r>
          </a:p>
          <a:p>
            <a:pPr eaLnBrk="1" fontAlgn="auto" hangingPunct="1">
              <a:spcAft>
                <a:spcPts val="0"/>
              </a:spcAft>
              <a:buFont typeface="Arial" pitchFamily="34" charset="0"/>
              <a:buChar char="•"/>
              <a:defRPr/>
            </a:pPr>
            <a:endParaRPr lang="fr-FR" sz="4800" dirty="0" smtClean="0"/>
          </a:p>
          <a:p>
            <a:pPr eaLnBrk="1" fontAlgn="auto" hangingPunct="1">
              <a:spcAft>
                <a:spcPts val="0"/>
              </a:spcAft>
              <a:buFont typeface="Arial" pitchFamily="34" charset="0"/>
              <a:buChar char="•"/>
              <a:defRPr/>
            </a:pPr>
            <a:r>
              <a:rPr lang="fr-FR" sz="4800" dirty="0" smtClean="0"/>
              <a:t>C’est interdit par la loi </a:t>
            </a:r>
            <a:endParaRPr lang="fr-FR" sz="4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cteur droit 16"/>
          <p:cNvCxnSpPr/>
          <p:nvPr/>
        </p:nvCxnSpPr>
        <p:spPr>
          <a:xfrm>
            <a:off x="1944688" y="1338263"/>
            <a:ext cx="0" cy="35988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387" name="Titre 1"/>
          <p:cNvSpPr>
            <a:spLocks noGrp="1"/>
          </p:cNvSpPr>
          <p:nvPr>
            <p:ph type="title"/>
          </p:nvPr>
        </p:nvSpPr>
        <p:spPr>
          <a:xfrm>
            <a:off x="758825" y="238125"/>
            <a:ext cx="7886700" cy="1325563"/>
          </a:xfrm>
        </p:spPr>
        <p:txBody>
          <a:bodyPr/>
          <a:lstStyle/>
          <a:p>
            <a:pPr eaLnBrk="1" hangingPunct="1"/>
            <a:r>
              <a:rPr lang="fr-FR" sz="6600" smtClean="0"/>
              <a:t>Histoire</a:t>
            </a:r>
          </a:p>
        </p:txBody>
      </p:sp>
      <p:sp>
        <p:nvSpPr>
          <p:cNvPr id="3" name="Flèche droite 2"/>
          <p:cNvSpPr/>
          <p:nvPr/>
        </p:nvSpPr>
        <p:spPr>
          <a:xfrm>
            <a:off x="503238" y="1311275"/>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16389" name="Rectangle 17"/>
          <p:cNvSpPr>
            <a:spLocks noChangeArrowheads="1"/>
          </p:cNvSpPr>
          <p:nvPr/>
        </p:nvSpPr>
        <p:spPr bwMode="auto">
          <a:xfrm>
            <a:off x="1193800" y="4481513"/>
            <a:ext cx="6618288" cy="1446212"/>
          </a:xfrm>
          <a:prstGeom prst="rect">
            <a:avLst/>
          </a:prstGeom>
          <a:solidFill>
            <a:schemeClr val="bg1"/>
          </a:solidFill>
          <a:ln w="9525">
            <a:solidFill>
              <a:schemeClr val="tx1"/>
            </a:solidFill>
            <a:miter lim="800000"/>
            <a:headEnd/>
            <a:tailEnd/>
          </a:ln>
        </p:spPr>
        <p:txBody>
          <a:bodyPr>
            <a:spAutoFit/>
          </a:bodyPr>
          <a:lstStyle/>
          <a:p>
            <a:pPr algn="ctr"/>
            <a:r>
              <a:rPr lang="fr-FR" sz="4400" b="1">
                <a:latin typeface="Calibri" pitchFamily="34" charset="0"/>
              </a:rPr>
              <a:t>Conjoint auteur de violence = circonstance aggravante</a:t>
            </a:r>
            <a:endParaRPr lang="fr-FR" sz="4400" b="1">
              <a:solidFill>
                <a:srgbClr val="000000"/>
              </a:solidFill>
              <a:latin typeface="Calibri" pitchFamily="34" charset="0"/>
            </a:endParaRPr>
          </a:p>
        </p:txBody>
      </p:sp>
      <p:sp>
        <p:nvSpPr>
          <p:cNvPr id="19" name="ZoneTexte 18"/>
          <p:cNvSpPr txBox="1"/>
          <p:nvPr/>
        </p:nvSpPr>
        <p:spPr>
          <a:xfrm>
            <a:off x="1193800" y="3546475"/>
            <a:ext cx="6618288" cy="923925"/>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5400" b="1" dirty="0">
                <a:solidFill>
                  <a:prstClr val="white"/>
                </a:solidFill>
                <a:latin typeface="Calibri" pitchFamily="34" charset="0"/>
                <a:ea typeface="MS PGothic" pitchFamily="34" charset="-128"/>
              </a:rPr>
              <a:t>Tunisie</a:t>
            </a:r>
          </a:p>
        </p:txBody>
      </p:sp>
      <p:sp>
        <p:nvSpPr>
          <p:cNvPr id="41991" name="ZoneTexte 19"/>
          <p:cNvSpPr txBox="1">
            <a:spLocks noChangeArrowheads="1"/>
          </p:cNvSpPr>
          <p:nvPr/>
        </p:nvSpPr>
        <p:spPr bwMode="auto">
          <a:xfrm>
            <a:off x="1193800" y="2392363"/>
            <a:ext cx="1970088" cy="923925"/>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1993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620713" y="2609850"/>
            <a:ext cx="7902575" cy="1446213"/>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Orienter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e 3"/>
          <p:cNvGrpSpPr>
            <a:grpSpLocks/>
          </p:cNvGrpSpPr>
          <p:nvPr/>
        </p:nvGrpSpPr>
        <p:grpSpPr bwMode="auto">
          <a:xfrm>
            <a:off x="3714750" y="2746375"/>
            <a:ext cx="2520950" cy="1008063"/>
            <a:chOff x="3131840" y="1916832"/>
            <a:chExt cx="3168352" cy="1008112"/>
          </a:xfrm>
        </p:grpSpPr>
        <p:sp>
          <p:nvSpPr>
            <p:cNvPr id="5" name="ZoneTexte 4"/>
            <p:cNvSpPr txBox="1"/>
            <p:nvPr/>
          </p:nvSpPr>
          <p:spPr>
            <a:xfrm>
              <a:off x="3419146" y="2121630"/>
              <a:ext cx="2593739" cy="646143"/>
            </a:xfrm>
            <a:prstGeom prst="rect">
              <a:avLst/>
            </a:prstGeom>
            <a:noFill/>
          </p:spPr>
          <p:txBody>
            <a:bodyPr>
              <a:spAutoFit/>
            </a:bodyPr>
            <a:lstStyle/>
            <a:p>
              <a:pPr algn="ctr" fontAlgn="auto">
                <a:spcBef>
                  <a:spcPts val="0"/>
                </a:spcBef>
                <a:spcAft>
                  <a:spcPts val="0"/>
                </a:spcAft>
                <a:defRPr/>
              </a:pPr>
              <a:r>
                <a:rPr lang="fr-FR" b="1" cap="small" dirty="0">
                  <a:latin typeface="Calibri" pitchFamily="34" charset="0"/>
                  <a:ea typeface="MS PGothic" pitchFamily="34" charset="-128"/>
                </a:rPr>
                <a:t>VOUS, PROFESSIONNEL.LE</a:t>
              </a:r>
            </a:p>
          </p:txBody>
        </p:sp>
        <p:sp>
          <p:nvSpPr>
            <p:cNvPr id="6" name="Rectangle à coins arrondis 5"/>
            <p:cNvSpPr/>
            <p:nvPr/>
          </p:nvSpPr>
          <p:spPr>
            <a:xfrm>
              <a:off x="3131840" y="1916832"/>
              <a:ext cx="3168352"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grpSp>
      <p:cxnSp>
        <p:nvCxnSpPr>
          <p:cNvPr id="7" name="Connecteur droit avec flèche 6"/>
          <p:cNvCxnSpPr/>
          <p:nvPr/>
        </p:nvCxnSpPr>
        <p:spPr>
          <a:xfrm>
            <a:off x="3233738" y="1958975"/>
            <a:ext cx="511175" cy="7874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5233988" y="1958975"/>
            <a:ext cx="0" cy="73342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2844800" y="3341688"/>
            <a:ext cx="776288" cy="2301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3943350" y="3917950"/>
            <a:ext cx="485775" cy="75882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6318250" y="3070225"/>
            <a:ext cx="800100"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Rectangle à coins arrondis 11"/>
          <p:cNvSpPr/>
          <p:nvPr/>
        </p:nvSpPr>
        <p:spPr>
          <a:xfrm>
            <a:off x="4789488" y="703263"/>
            <a:ext cx="3816350" cy="12017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13" name="Rectangle à coins arrondis 12"/>
          <p:cNvSpPr/>
          <p:nvPr/>
        </p:nvSpPr>
        <p:spPr>
          <a:xfrm>
            <a:off x="1201738" y="4748213"/>
            <a:ext cx="3587750" cy="1225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pic>
        <p:nvPicPr>
          <p:cNvPr id="72714" name="Picture 2"/>
          <p:cNvPicPr>
            <a:picLocks noChangeAspect="1" noChangeArrowheads="1"/>
          </p:cNvPicPr>
          <p:nvPr/>
        </p:nvPicPr>
        <p:blipFill>
          <a:blip r:embed="rId3"/>
          <a:srcRect/>
          <a:stretch>
            <a:fillRect/>
          </a:stretch>
        </p:blipFill>
        <p:spPr bwMode="auto">
          <a:xfrm>
            <a:off x="7524750" y="3879850"/>
            <a:ext cx="850900" cy="438150"/>
          </a:xfrm>
          <a:prstGeom prst="rect">
            <a:avLst/>
          </a:prstGeom>
          <a:noFill/>
          <a:ln w="9525">
            <a:noFill/>
            <a:miter lim="800000"/>
            <a:headEnd/>
            <a:tailEnd/>
          </a:ln>
        </p:spPr>
      </p:pic>
      <p:pic>
        <p:nvPicPr>
          <p:cNvPr id="72715" name="Picture 3"/>
          <p:cNvPicPr>
            <a:picLocks noChangeAspect="1" noChangeArrowheads="1"/>
          </p:cNvPicPr>
          <p:nvPr/>
        </p:nvPicPr>
        <p:blipFill>
          <a:blip r:embed="rId4"/>
          <a:srcRect/>
          <a:stretch>
            <a:fillRect/>
          </a:stretch>
        </p:blipFill>
        <p:spPr bwMode="auto">
          <a:xfrm>
            <a:off x="7996238" y="1244600"/>
            <a:ext cx="536575" cy="601663"/>
          </a:xfrm>
          <a:prstGeom prst="rect">
            <a:avLst/>
          </a:prstGeom>
          <a:noFill/>
          <a:ln w="9525">
            <a:noFill/>
            <a:miter lim="800000"/>
            <a:headEnd/>
            <a:tailEnd/>
          </a:ln>
        </p:spPr>
      </p:pic>
      <p:pic>
        <p:nvPicPr>
          <p:cNvPr id="72716" name="Picture 4"/>
          <p:cNvPicPr>
            <a:picLocks noChangeAspect="1" noChangeArrowheads="1"/>
          </p:cNvPicPr>
          <p:nvPr/>
        </p:nvPicPr>
        <p:blipFill>
          <a:blip r:embed="rId5"/>
          <a:srcRect/>
          <a:stretch>
            <a:fillRect/>
          </a:stretch>
        </p:blipFill>
        <p:spPr bwMode="auto">
          <a:xfrm>
            <a:off x="828675" y="1182688"/>
            <a:ext cx="747713" cy="577850"/>
          </a:xfrm>
          <a:prstGeom prst="rect">
            <a:avLst/>
          </a:prstGeom>
          <a:noFill/>
          <a:ln w="9525">
            <a:noFill/>
            <a:miter lim="800000"/>
            <a:headEnd/>
            <a:tailEnd/>
          </a:ln>
        </p:spPr>
      </p:pic>
      <p:pic>
        <p:nvPicPr>
          <p:cNvPr id="72717" name="Picture 5"/>
          <p:cNvPicPr>
            <a:picLocks noChangeAspect="1" noChangeArrowheads="1"/>
          </p:cNvPicPr>
          <p:nvPr/>
        </p:nvPicPr>
        <p:blipFill>
          <a:blip r:embed="rId6"/>
          <a:srcRect/>
          <a:stretch>
            <a:fillRect/>
          </a:stretch>
        </p:blipFill>
        <p:spPr bwMode="auto">
          <a:xfrm>
            <a:off x="828675" y="3668713"/>
            <a:ext cx="665163" cy="822325"/>
          </a:xfrm>
          <a:prstGeom prst="rect">
            <a:avLst/>
          </a:prstGeom>
          <a:noFill/>
          <a:ln w="9525">
            <a:noFill/>
            <a:miter lim="800000"/>
            <a:headEnd/>
            <a:tailEnd/>
          </a:ln>
        </p:spPr>
      </p:pic>
      <p:pic>
        <p:nvPicPr>
          <p:cNvPr id="72718" name="Picture 6"/>
          <p:cNvPicPr>
            <a:picLocks noChangeAspect="1" noChangeArrowheads="1"/>
          </p:cNvPicPr>
          <p:nvPr/>
        </p:nvPicPr>
        <p:blipFill>
          <a:blip r:embed="rId7"/>
          <a:srcRect/>
          <a:stretch>
            <a:fillRect/>
          </a:stretch>
        </p:blipFill>
        <p:spPr bwMode="auto">
          <a:xfrm>
            <a:off x="1333500" y="5232400"/>
            <a:ext cx="606425" cy="669925"/>
          </a:xfrm>
          <a:prstGeom prst="rect">
            <a:avLst/>
          </a:prstGeom>
          <a:noFill/>
          <a:ln w="9525">
            <a:noFill/>
            <a:miter lim="800000"/>
            <a:headEnd/>
            <a:tailEnd/>
          </a:ln>
        </p:spPr>
      </p:pic>
      <p:pic>
        <p:nvPicPr>
          <p:cNvPr id="72719" name="Picture 7"/>
          <p:cNvPicPr>
            <a:picLocks noChangeAspect="1" noChangeArrowheads="1"/>
          </p:cNvPicPr>
          <p:nvPr/>
        </p:nvPicPr>
        <p:blipFill>
          <a:blip r:embed="rId8"/>
          <a:srcRect/>
          <a:stretch>
            <a:fillRect/>
          </a:stretch>
        </p:blipFill>
        <p:spPr bwMode="auto">
          <a:xfrm>
            <a:off x="8008938" y="5180013"/>
            <a:ext cx="668337" cy="722312"/>
          </a:xfrm>
          <a:prstGeom prst="rect">
            <a:avLst/>
          </a:prstGeom>
          <a:noFill/>
          <a:ln w="9525">
            <a:noFill/>
            <a:miter lim="800000"/>
            <a:headEnd/>
            <a:tailEnd/>
          </a:ln>
        </p:spPr>
      </p:pic>
      <p:cxnSp>
        <p:nvCxnSpPr>
          <p:cNvPr id="20" name="Connecteur droit avec flèche 19"/>
          <p:cNvCxnSpPr/>
          <p:nvPr/>
        </p:nvCxnSpPr>
        <p:spPr>
          <a:xfrm flipH="1" flipV="1">
            <a:off x="5743575" y="3886200"/>
            <a:ext cx="261938" cy="48101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Rectangle à coins arrondis 20"/>
          <p:cNvSpPr/>
          <p:nvPr/>
        </p:nvSpPr>
        <p:spPr>
          <a:xfrm>
            <a:off x="5445125" y="4533900"/>
            <a:ext cx="3305175" cy="14398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22" name="Rectangle à coins arrondis 21"/>
          <p:cNvSpPr/>
          <p:nvPr/>
        </p:nvSpPr>
        <p:spPr>
          <a:xfrm>
            <a:off x="757238" y="2278063"/>
            <a:ext cx="1943100" cy="22558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23" name="Rectangle à coins arrondis 22"/>
          <p:cNvSpPr/>
          <p:nvPr/>
        </p:nvSpPr>
        <p:spPr>
          <a:xfrm>
            <a:off x="765175" y="685800"/>
            <a:ext cx="3582988" cy="11239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24" name="Rectangle à coins arrondis 23"/>
          <p:cNvSpPr/>
          <p:nvPr/>
        </p:nvSpPr>
        <p:spPr>
          <a:xfrm>
            <a:off x="7237413" y="2157413"/>
            <a:ext cx="1439862" cy="2252662"/>
          </a:xfrm>
          <a:prstGeom prst="round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cxnSp>
        <p:nvCxnSpPr>
          <p:cNvPr id="25" name="Connecteur droit avec flèche 24"/>
          <p:cNvCxnSpPr/>
          <p:nvPr/>
        </p:nvCxnSpPr>
        <p:spPr>
          <a:xfrm>
            <a:off x="1809750" y="1905000"/>
            <a:ext cx="0" cy="323850"/>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flipV="1">
            <a:off x="2700338" y="4446588"/>
            <a:ext cx="219075" cy="265112"/>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a:off x="4860925" y="5326063"/>
            <a:ext cx="444500" cy="0"/>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H="1">
            <a:off x="4429125" y="1277938"/>
            <a:ext cx="287338" cy="0"/>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e 10"/>
          <p:cNvGrpSpPr>
            <a:grpSpLocks/>
          </p:cNvGrpSpPr>
          <p:nvPr/>
        </p:nvGrpSpPr>
        <p:grpSpPr bwMode="auto">
          <a:xfrm>
            <a:off x="3667125" y="2746375"/>
            <a:ext cx="2519363" cy="1008063"/>
            <a:chOff x="3131840" y="1916832"/>
            <a:chExt cx="3168352" cy="1008112"/>
          </a:xfrm>
        </p:grpSpPr>
        <p:sp>
          <p:nvSpPr>
            <p:cNvPr id="12" name="ZoneTexte 11"/>
            <p:cNvSpPr txBox="1"/>
            <p:nvPr/>
          </p:nvSpPr>
          <p:spPr>
            <a:xfrm>
              <a:off x="3145816" y="2066064"/>
              <a:ext cx="3102469" cy="646144"/>
            </a:xfrm>
            <a:prstGeom prst="rect">
              <a:avLst/>
            </a:prstGeom>
            <a:noFill/>
          </p:spPr>
          <p:txBody>
            <a:bodyPr>
              <a:spAutoFit/>
            </a:bodyPr>
            <a:lstStyle/>
            <a:p>
              <a:pPr algn="ctr" fontAlgn="auto">
                <a:spcBef>
                  <a:spcPts val="0"/>
                </a:spcBef>
                <a:spcAft>
                  <a:spcPts val="0"/>
                </a:spcAft>
                <a:defRPr/>
              </a:pPr>
              <a:r>
                <a:rPr lang="fr-FR" b="1" cap="small" dirty="0">
                  <a:latin typeface="Calibri" pitchFamily="34" charset="0"/>
                  <a:ea typeface="MS PGothic" pitchFamily="34" charset="-128"/>
                </a:rPr>
                <a:t>VOUS PROFESSIONNEL.LE</a:t>
              </a:r>
            </a:p>
          </p:txBody>
        </p:sp>
        <p:sp>
          <p:nvSpPr>
            <p:cNvPr id="13" name="Rectangle à coins arrondis 12"/>
            <p:cNvSpPr/>
            <p:nvPr/>
          </p:nvSpPr>
          <p:spPr>
            <a:xfrm>
              <a:off x="3131840" y="1916832"/>
              <a:ext cx="3168352" cy="1008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grpSp>
      <p:cxnSp>
        <p:nvCxnSpPr>
          <p:cNvPr id="14" name="Connecteur droit avec flèche 13"/>
          <p:cNvCxnSpPr/>
          <p:nvPr/>
        </p:nvCxnSpPr>
        <p:spPr>
          <a:xfrm>
            <a:off x="3184525" y="1958975"/>
            <a:ext cx="512763" cy="7874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5184775" y="1958975"/>
            <a:ext cx="0" cy="73342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2797175" y="3341688"/>
            <a:ext cx="776288" cy="2301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a:off x="3895725" y="3917950"/>
            <a:ext cx="485775" cy="75882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6270625" y="3070225"/>
            <a:ext cx="800100"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Rectangle à coins arrondis 18"/>
          <p:cNvSpPr/>
          <p:nvPr/>
        </p:nvSpPr>
        <p:spPr>
          <a:xfrm>
            <a:off x="4740275" y="703263"/>
            <a:ext cx="3816350" cy="12017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20" name="Rectangle à coins arrondis 19"/>
          <p:cNvSpPr/>
          <p:nvPr/>
        </p:nvSpPr>
        <p:spPr>
          <a:xfrm>
            <a:off x="309563" y="4762500"/>
            <a:ext cx="3586162" cy="1225550"/>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pic>
        <p:nvPicPr>
          <p:cNvPr id="73738" name="Picture 2"/>
          <p:cNvPicPr>
            <a:picLocks noChangeAspect="1" noChangeArrowheads="1"/>
          </p:cNvPicPr>
          <p:nvPr/>
        </p:nvPicPr>
        <p:blipFill>
          <a:blip r:embed="rId3"/>
          <a:srcRect/>
          <a:stretch>
            <a:fillRect/>
          </a:stretch>
        </p:blipFill>
        <p:spPr bwMode="auto">
          <a:xfrm>
            <a:off x="7477125" y="3879850"/>
            <a:ext cx="850900" cy="438150"/>
          </a:xfrm>
          <a:prstGeom prst="rect">
            <a:avLst/>
          </a:prstGeom>
          <a:noFill/>
          <a:ln w="9525">
            <a:noFill/>
            <a:miter lim="800000"/>
            <a:headEnd/>
            <a:tailEnd/>
          </a:ln>
        </p:spPr>
      </p:pic>
      <p:pic>
        <p:nvPicPr>
          <p:cNvPr id="73739" name="Picture 3"/>
          <p:cNvPicPr>
            <a:picLocks noChangeAspect="1" noChangeArrowheads="1"/>
          </p:cNvPicPr>
          <p:nvPr/>
        </p:nvPicPr>
        <p:blipFill>
          <a:blip r:embed="rId4"/>
          <a:srcRect/>
          <a:stretch>
            <a:fillRect/>
          </a:stretch>
        </p:blipFill>
        <p:spPr bwMode="auto">
          <a:xfrm>
            <a:off x="7948613" y="1244600"/>
            <a:ext cx="536575" cy="601663"/>
          </a:xfrm>
          <a:prstGeom prst="rect">
            <a:avLst/>
          </a:prstGeom>
          <a:noFill/>
          <a:ln w="9525">
            <a:noFill/>
            <a:miter lim="800000"/>
            <a:headEnd/>
            <a:tailEnd/>
          </a:ln>
        </p:spPr>
      </p:pic>
      <p:pic>
        <p:nvPicPr>
          <p:cNvPr id="73740" name="Picture 4"/>
          <p:cNvPicPr>
            <a:picLocks noChangeAspect="1" noChangeArrowheads="1"/>
          </p:cNvPicPr>
          <p:nvPr/>
        </p:nvPicPr>
        <p:blipFill>
          <a:blip r:embed="rId5"/>
          <a:srcRect/>
          <a:stretch>
            <a:fillRect/>
          </a:stretch>
        </p:blipFill>
        <p:spPr bwMode="auto">
          <a:xfrm>
            <a:off x="781050" y="1182688"/>
            <a:ext cx="746125" cy="577850"/>
          </a:xfrm>
          <a:prstGeom prst="rect">
            <a:avLst/>
          </a:prstGeom>
          <a:noFill/>
          <a:ln w="9525">
            <a:noFill/>
            <a:miter lim="800000"/>
            <a:headEnd/>
            <a:tailEnd/>
          </a:ln>
        </p:spPr>
      </p:pic>
      <p:pic>
        <p:nvPicPr>
          <p:cNvPr id="73741" name="Picture 5"/>
          <p:cNvPicPr>
            <a:picLocks noChangeAspect="1" noChangeArrowheads="1"/>
          </p:cNvPicPr>
          <p:nvPr/>
        </p:nvPicPr>
        <p:blipFill>
          <a:blip r:embed="rId6"/>
          <a:srcRect/>
          <a:stretch>
            <a:fillRect/>
          </a:stretch>
        </p:blipFill>
        <p:spPr bwMode="auto">
          <a:xfrm>
            <a:off x="781050" y="3668713"/>
            <a:ext cx="665163" cy="822325"/>
          </a:xfrm>
          <a:prstGeom prst="rect">
            <a:avLst/>
          </a:prstGeom>
          <a:noFill/>
          <a:ln w="9525">
            <a:noFill/>
            <a:miter lim="800000"/>
            <a:headEnd/>
            <a:tailEnd/>
          </a:ln>
        </p:spPr>
      </p:pic>
      <p:pic>
        <p:nvPicPr>
          <p:cNvPr id="73742" name="Picture 6"/>
          <p:cNvPicPr>
            <a:picLocks noChangeAspect="1" noChangeArrowheads="1"/>
          </p:cNvPicPr>
          <p:nvPr/>
        </p:nvPicPr>
        <p:blipFill>
          <a:blip r:embed="rId7"/>
          <a:srcRect/>
          <a:stretch>
            <a:fillRect/>
          </a:stretch>
        </p:blipFill>
        <p:spPr bwMode="auto">
          <a:xfrm>
            <a:off x="404813" y="5326063"/>
            <a:ext cx="606425" cy="669925"/>
          </a:xfrm>
          <a:prstGeom prst="rect">
            <a:avLst/>
          </a:prstGeom>
          <a:noFill/>
          <a:ln w="9525">
            <a:noFill/>
            <a:miter lim="800000"/>
            <a:headEnd/>
            <a:tailEnd/>
          </a:ln>
        </p:spPr>
      </p:pic>
      <p:pic>
        <p:nvPicPr>
          <p:cNvPr id="73743" name="Picture 7"/>
          <p:cNvPicPr>
            <a:picLocks noChangeAspect="1" noChangeArrowheads="1"/>
          </p:cNvPicPr>
          <p:nvPr/>
        </p:nvPicPr>
        <p:blipFill>
          <a:blip r:embed="rId8"/>
          <a:srcRect/>
          <a:stretch>
            <a:fillRect/>
          </a:stretch>
        </p:blipFill>
        <p:spPr bwMode="auto">
          <a:xfrm>
            <a:off x="7961313" y="5180013"/>
            <a:ext cx="668337" cy="722312"/>
          </a:xfrm>
          <a:prstGeom prst="rect">
            <a:avLst/>
          </a:prstGeom>
          <a:noFill/>
          <a:ln w="9525">
            <a:noFill/>
            <a:miter lim="800000"/>
            <a:headEnd/>
            <a:tailEnd/>
          </a:ln>
        </p:spPr>
      </p:pic>
      <p:cxnSp>
        <p:nvCxnSpPr>
          <p:cNvPr id="27" name="Connecteur droit avec flèche 26"/>
          <p:cNvCxnSpPr/>
          <p:nvPr/>
        </p:nvCxnSpPr>
        <p:spPr>
          <a:xfrm flipH="1" flipV="1">
            <a:off x="5694363" y="3886200"/>
            <a:ext cx="263525" cy="481013"/>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Rectangle à coins arrondis 27"/>
          <p:cNvSpPr/>
          <p:nvPr/>
        </p:nvSpPr>
        <p:spPr>
          <a:xfrm>
            <a:off x="5397500" y="4533900"/>
            <a:ext cx="3303588" cy="14398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29" name="Rectangle à coins arrondis 28"/>
          <p:cNvSpPr/>
          <p:nvPr/>
        </p:nvSpPr>
        <p:spPr>
          <a:xfrm>
            <a:off x="708025" y="2278063"/>
            <a:ext cx="1944688" cy="22558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30" name="Rectangle à coins arrondis 29"/>
          <p:cNvSpPr/>
          <p:nvPr/>
        </p:nvSpPr>
        <p:spPr>
          <a:xfrm>
            <a:off x="717550" y="685800"/>
            <a:ext cx="3582988" cy="11239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31" name="Rectangle à coins arrondis 30"/>
          <p:cNvSpPr/>
          <p:nvPr/>
        </p:nvSpPr>
        <p:spPr>
          <a:xfrm>
            <a:off x="7189788" y="2157413"/>
            <a:ext cx="1439862" cy="2252662"/>
          </a:xfrm>
          <a:prstGeom prst="round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cxnSp>
        <p:nvCxnSpPr>
          <p:cNvPr id="32" name="Connecteur droit avec flèche 31"/>
          <p:cNvCxnSpPr/>
          <p:nvPr/>
        </p:nvCxnSpPr>
        <p:spPr>
          <a:xfrm>
            <a:off x="1762125" y="1905000"/>
            <a:ext cx="0" cy="323850"/>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flipV="1">
            <a:off x="2652713" y="4446588"/>
            <a:ext cx="217487" cy="265112"/>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H="1">
            <a:off x="4813300" y="5326063"/>
            <a:ext cx="444500" cy="0"/>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H="1">
            <a:off x="4381500" y="1277938"/>
            <a:ext cx="287338" cy="0"/>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587500" y="955675"/>
            <a:ext cx="2460625" cy="584200"/>
          </a:xfrm>
          <a:prstGeom prst="rect">
            <a:avLst/>
          </a:prstGeom>
          <a:noFill/>
        </p:spPr>
        <p:txBody>
          <a:bodyPr>
            <a:spAutoFit/>
          </a:bodyPr>
          <a:lstStyle/>
          <a:p>
            <a:pPr algn="ctr" fontAlgn="auto">
              <a:spcBef>
                <a:spcPts val="0"/>
              </a:spcBef>
              <a:spcAft>
                <a:spcPts val="0"/>
              </a:spcAft>
              <a:defRPr/>
            </a:pPr>
            <a:r>
              <a:rPr lang="fr-FR" sz="3200" b="1" cap="small" dirty="0">
                <a:latin typeface="Calibri" pitchFamily="34" charset="0"/>
                <a:ea typeface="MS PGothic" pitchFamily="34" charset="-128"/>
              </a:rPr>
              <a:t>JUSTICE</a:t>
            </a:r>
          </a:p>
        </p:txBody>
      </p:sp>
      <p:sp>
        <p:nvSpPr>
          <p:cNvPr id="37" name="ZoneTexte 36"/>
          <p:cNvSpPr txBox="1"/>
          <p:nvPr/>
        </p:nvSpPr>
        <p:spPr>
          <a:xfrm>
            <a:off x="5157788" y="1077913"/>
            <a:ext cx="2460625" cy="461962"/>
          </a:xfrm>
          <a:prstGeom prst="rect">
            <a:avLst/>
          </a:prstGeom>
          <a:noFill/>
        </p:spPr>
        <p:txBody>
          <a:bodyPr>
            <a:spAutoFit/>
          </a:bodyPr>
          <a:lstStyle/>
          <a:p>
            <a:pPr algn="ctr" fontAlgn="auto">
              <a:spcBef>
                <a:spcPts val="0"/>
              </a:spcBef>
              <a:spcAft>
                <a:spcPts val="0"/>
              </a:spcAft>
              <a:defRPr/>
            </a:pPr>
            <a:r>
              <a:rPr lang="fr-FR" sz="2400" b="1" cap="small" dirty="0">
                <a:latin typeface="Calibri" pitchFamily="34" charset="0"/>
                <a:ea typeface="MS PGothic" pitchFamily="34" charset="-128"/>
              </a:rPr>
              <a:t>Poste de police</a:t>
            </a:r>
          </a:p>
        </p:txBody>
      </p:sp>
      <p:sp>
        <p:nvSpPr>
          <p:cNvPr id="73755" name="ZoneTexte 37"/>
          <p:cNvSpPr txBox="1">
            <a:spLocks noChangeArrowheads="1"/>
          </p:cNvSpPr>
          <p:nvPr/>
        </p:nvSpPr>
        <p:spPr bwMode="auto">
          <a:xfrm>
            <a:off x="781050" y="2495550"/>
            <a:ext cx="1800225" cy="830263"/>
          </a:xfrm>
          <a:prstGeom prst="rect">
            <a:avLst/>
          </a:prstGeom>
          <a:noFill/>
          <a:ln w="9525">
            <a:noFill/>
            <a:miter lim="800000"/>
            <a:headEnd/>
            <a:tailEnd/>
          </a:ln>
        </p:spPr>
        <p:txBody>
          <a:bodyPr>
            <a:spAutoFit/>
          </a:bodyPr>
          <a:lstStyle/>
          <a:p>
            <a:pPr algn="ctr"/>
            <a:r>
              <a:rPr lang="fr-FR" altLang="fr-FR" sz="2400" b="1">
                <a:latin typeface="Calibri" pitchFamily="34" charset="0"/>
                <a:ea typeface="MS PGothic" pitchFamily="34" charset="-128"/>
              </a:rPr>
              <a:t>Associations féministes</a:t>
            </a:r>
          </a:p>
        </p:txBody>
      </p:sp>
      <p:sp>
        <p:nvSpPr>
          <p:cNvPr id="39" name="ZoneTexte 38"/>
          <p:cNvSpPr txBox="1"/>
          <p:nvPr/>
        </p:nvSpPr>
        <p:spPr>
          <a:xfrm>
            <a:off x="1030288" y="4910138"/>
            <a:ext cx="2620962" cy="831850"/>
          </a:xfrm>
          <a:prstGeom prst="rect">
            <a:avLst/>
          </a:prstGeom>
          <a:noFill/>
        </p:spPr>
        <p:txBody>
          <a:bodyPr>
            <a:spAutoFit/>
          </a:bodyPr>
          <a:lstStyle/>
          <a:p>
            <a:pPr algn="ctr" fontAlgn="auto">
              <a:spcBef>
                <a:spcPts val="0"/>
              </a:spcBef>
              <a:spcAft>
                <a:spcPts val="0"/>
              </a:spcAft>
              <a:defRPr/>
            </a:pPr>
            <a:r>
              <a:rPr lang="fr-FR" sz="2400" b="1" cap="small" dirty="0" err="1">
                <a:latin typeface="Calibri" pitchFamily="34" charset="0"/>
                <a:ea typeface="MS PGothic" pitchFamily="34" charset="-128"/>
              </a:rPr>
              <a:t>Professionnel.le.s</a:t>
            </a:r>
            <a:r>
              <a:rPr lang="fr-FR" sz="2400" b="1" cap="small" dirty="0">
                <a:latin typeface="Calibri" pitchFamily="34" charset="0"/>
                <a:ea typeface="MS PGothic" pitchFamily="34" charset="-128"/>
              </a:rPr>
              <a:t> de santé</a:t>
            </a:r>
          </a:p>
        </p:txBody>
      </p:sp>
      <p:sp>
        <p:nvSpPr>
          <p:cNvPr id="40" name="ZoneTexte 39"/>
          <p:cNvSpPr txBox="1"/>
          <p:nvPr/>
        </p:nvSpPr>
        <p:spPr>
          <a:xfrm>
            <a:off x="5513388" y="4762500"/>
            <a:ext cx="2447925" cy="1200150"/>
          </a:xfrm>
          <a:prstGeom prst="rect">
            <a:avLst/>
          </a:prstGeom>
          <a:noFill/>
        </p:spPr>
        <p:txBody>
          <a:bodyPr>
            <a:spAutoFit/>
          </a:bodyPr>
          <a:lstStyle/>
          <a:p>
            <a:pPr algn="ctr" fontAlgn="auto">
              <a:spcBef>
                <a:spcPts val="0"/>
              </a:spcBef>
              <a:spcAft>
                <a:spcPts val="0"/>
              </a:spcAft>
              <a:defRPr/>
            </a:pPr>
            <a:r>
              <a:rPr lang="fr-FR" sz="2400" b="1" cap="small" dirty="0" err="1">
                <a:latin typeface="Calibri" pitchFamily="34" charset="0"/>
                <a:ea typeface="MS PGothic" pitchFamily="34" charset="-128"/>
              </a:rPr>
              <a:t>Délégué.e.s</a:t>
            </a:r>
            <a:r>
              <a:rPr lang="fr-FR" sz="2400" b="1" cap="small" dirty="0">
                <a:latin typeface="Calibri" pitchFamily="34" charset="0"/>
                <a:ea typeface="MS PGothic" pitchFamily="34" charset="-128"/>
              </a:rPr>
              <a:t> de la protection de l’enfance</a:t>
            </a:r>
          </a:p>
        </p:txBody>
      </p:sp>
      <p:sp>
        <p:nvSpPr>
          <p:cNvPr id="41" name="ZoneTexte 40"/>
          <p:cNvSpPr txBox="1"/>
          <p:nvPr/>
        </p:nvSpPr>
        <p:spPr>
          <a:xfrm rot="5400000">
            <a:off x="7154863" y="2879725"/>
            <a:ext cx="1612900" cy="400050"/>
          </a:xfrm>
          <a:prstGeom prst="rect">
            <a:avLst/>
          </a:prstGeom>
          <a:noFill/>
        </p:spPr>
        <p:txBody>
          <a:bodyPr>
            <a:spAutoFit/>
          </a:bodyPr>
          <a:lstStyle/>
          <a:p>
            <a:pPr algn="ctr" fontAlgn="auto">
              <a:spcBef>
                <a:spcPts val="0"/>
              </a:spcBef>
              <a:spcAft>
                <a:spcPts val="0"/>
              </a:spcAft>
              <a:defRPr/>
            </a:pPr>
            <a:r>
              <a:rPr lang="fr-FR" sz="2000" b="1" cap="small" dirty="0">
                <a:latin typeface="Calibri" pitchFamily="34" charset="0"/>
                <a:ea typeface="MS PGothic" pitchFamily="34" charset="-128"/>
              </a:rPr>
              <a:t>entourage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ZoneTexte 3"/>
          <p:cNvSpPr txBox="1"/>
          <p:nvPr/>
        </p:nvSpPr>
        <p:spPr>
          <a:xfrm>
            <a:off x="620713" y="2609850"/>
            <a:ext cx="7902575" cy="1446213"/>
          </a:xfrm>
          <a:prstGeom prst="rect">
            <a:avLst/>
          </a:prstGeom>
          <a:noFill/>
        </p:spPr>
        <p:txBody>
          <a:bodyPr>
            <a:spAutoFit/>
          </a:bodyPr>
          <a:lstStyle/>
          <a:p>
            <a:pPr algn="ctr" fontAlgn="auto">
              <a:spcBef>
                <a:spcPts val="0"/>
              </a:spcBef>
              <a:spcAft>
                <a:spcPts val="0"/>
              </a:spcAft>
              <a:defRPr/>
            </a:pPr>
            <a:r>
              <a:rPr lang="fr-FR" sz="8800" b="1" cap="small" dirty="0">
                <a:solidFill>
                  <a:schemeClr val="bg1"/>
                </a:solidFill>
                <a:latin typeface="+mn-lt"/>
              </a:rPr>
              <a:t>Détecter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3" descr="C:\Users\Claire\Desktop\gomettes ifsi.png"/>
          <p:cNvPicPr>
            <a:picLocks noChangeAspect="1" noChangeArrowheads="1"/>
          </p:cNvPicPr>
          <p:nvPr/>
        </p:nvPicPr>
        <p:blipFill>
          <a:blip r:embed="rId3"/>
          <a:srcRect/>
          <a:stretch>
            <a:fillRect/>
          </a:stretch>
        </p:blipFill>
        <p:spPr bwMode="auto">
          <a:xfrm>
            <a:off x="1358900" y="1047750"/>
            <a:ext cx="6597650" cy="5848350"/>
          </a:xfrm>
          <a:prstGeom prst="rect">
            <a:avLst/>
          </a:prstGeom>
          <a:noFill/>
          <a:ln w="9525">
            <a:noFill/>
            <a:miter lim="800000"/>
            <a:headEnd/>
            <a:tailEnd/>
          </a:ln>
        </p:spPr>
      </p:pic>
      <p:sp>
        <p:nvSpPr>
          <p:cNvPr id="7" name="Ellipse 6"/>
          <p:cNvSpPr/>
          <p:nvPr/>
        </p:nvSpPr>
        <p:spPr>
          <a:xfrm>
            <a:off x="4105275" y="5732463"/>
            <a:ext cx="447675" cy="428625"/>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3</a:t>
            </a:r>
          </a:p>
        </p:txBody>
      </p:sp>
      <p:sp>
        <p:nvSpPr>
          <p:cNvPr id="9" name="Ellipse 8">
            <a:hlinkClick r:id="rId4" action="ppaction://hlinksldjump"/>
          </p:cNvPr>
          <p:cNvSpPr/>
          <p:nvPr/>
        </p:nvSpPr>
        <p:spPr>
          <a:xfrm>
            <a:off x="6719888" y="4302125"/>
            <a:ext cx="449262" cy="430213"/>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1</a:t>
            </a:r>
            <a:endParaRPr lang="fr-FR" b="1" dirty="0">
              <a:solidFill>
                <a:srgbClr val="553474"/>
              </a:solidFill>
            </a:endParaRPr>
          </a:p>
        </p:txBody>
      </p:sp>
      <p:sp>
        <p:nvSpPr>
          <p:cNvPr id="10" name="Ellipse 9"/>
          <p:cNvSpPr/>
          <p:nvPr/>
        </p:nvSpPr>
        <p:spPr>
          <a:xfrm>
            <a:off x="4899025" y="2874963"/>
            <a:ext cx="447675" cy="430212"/>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2</a:t>
            </a:r>
            <a:endParaRPr lang="fr-FR" b="1" dirty="0">
              <a:solidFill>
                <a:srgbClr val="553474"/>
              </a:solidFill>
            </a:endParaRPr>
          </a:p>
        </p:txBody>
      </p:sp>
      <p:sp>
        <p:nvSpPr>
          <p:cNvPr id="76806" name="Rectangle 7"/>
          <p:cNvSpPr>
            <a:spLocks noChangeArrowheads="1"/>
          </p:cNvSpPr>
          <p:nvPr/>
        </p:nvSpPr>
        <p:spPr bwMode="auto">
          <a:xfrm>
            <a:off x="688975" y="71438"/>
            <a:ext cx="8420100" cy="923925"/>
          </a:xfrm>
          <a:prstGeom prst="rect">
            <a:avLst/>
          </a:prstGeom>
          <a:noFill/>
          <a:ln w="9525">
            <a:noFill/>
            <a:miter lim="800000"/>
            <a:headEnd/>
            <a:tailEnd/>
          </a:ln>
        </p:spPr>
        <p:txBody>
          <a:bodyPr>
            <a:spAutoFit/>
          </a:bodyPr>
          <a:lstStyle/>
          <a:p>
            <a:r>
              <a:rPr lang="fr-FR" altLang="fr-FR" sz="5400" b="1">
                <a:latin typeface="Calibri" pitchFamily="34" charset="0"/>
                <a:ea typeface="MS PGothic" pitchFamily="34" charset="-128"/>
              </a:rPr>
              <a:t>Détecter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593725" y="549275"/>
            <a:ext cx="8420100" cy="1016000"/>
          </a:xfrm>
          <a:prstGeom prst="rect">
            <a:avLst/>
          </a:prstGeom>
          <a:noFill/>
          <a:ln w="9525">
            <a:noFill/>
            <a:miter lim="800000"/>
            <a:headEnd/>
            <a:tailEnd/>
          </a:ln>
        </p:spPr>
        <p:txBody>
          <a:bodyPr>
            <a:spAutoFit/>
          </a:bodyPr>
          <a:lstStyle/>
          <a:p>
            <a:r>
              <a:rPr lang="fr-FR" altLang="fr-FR" sz="6000" b="1">
                <a:latin typeface="Calibri" pitchFamily="34" charset="0"/>
                <a:ea typeface="MS PGothic" pitchFamily="34" charset="-128"/>
              </a:rPr>
              <a:t>1 - Observer la femme</a:t>
            </a:r>
          </a:p>
        </p:txBody>
      </p:sp>
      <p:sp>
        <p:nvSpPr>
          <p:cNvPr id="77827" name="ZoneTexte 1"/>
          <p:cNvSpPr txBox="1">
            <a:spLocks noChangeArrowheads="1"/>
          </p:cNvSpPr>
          <p:nvPr/>
        </p:nvSpPr>
        <p:spPr bwMode="auto">
          <a:xfrm>
            <a:off x="576263" y="2646363"/>
            <a:ext cx="8166100" cy="1754187"/>
          </a:xfrm>
          <a:prstGeom prst="rect">
            <a:avLst/>
          </a:prstGeom>
          <a:noFill/>
          <a:ln w="9525">
            <a:noFill/>
            <a:miter lim="800000"/>
            <a:headEnd/>
            <a:tailEnd/>
          </a:ln>
        </p:spPr>
        <p:txBody>
          <a:bodyPr>
            <a:spAutoFit/>
          </a:bodyPr>
          <a:lstStyle/>
          <a:p>
            <a:pPr algn="ctr"/>
            <a:r>
              <a:rPr lang="fr-FR" altLang="fr-FR" sz="5400">
                <a:latin typeface="Calibri" pitchFamily="34" charset="0"/>
                <a:ea typeface="MS PGothic" pitchFamily="34" charset="-128"/>
              </a:rPr>
              <a:t>Quels sont les signes qu’on peut observer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3" descr="C:\Users\Claire\Desktop\gomettes ifsi.png"/>
          <p:cNvPicPr>
            <a:picLocks noChangeAspect="1" noChangeArrowheads="1"/>
          </p:cNvPicPr>
          <p:nvPr/>
        </p:nvPicPr>
        <p:blipFill>
          <a:blip r:embed="rId3"/>
          <a:srcRect/>
          <a:stretch>
            <a:fillRect/>
          </a:stretch>
        </p:blipFill>
        <p:spPr bwMode="auto">
          <a:xfrm>
            <a:off x="1358900" y="1047750"/>
            <a:ext cx="6597650" cy="5848350"/>
          </a:xfrm>
          <a:prstGeom prst="rect">
            <a:avLst/>
          </a:prstGeom>
          <a:noFill/>
          <a:ln w="9525">
            <a:noFill/>
            <a:miter lim="800000"/>
            <a:headEnd/>
            <a:tailEnd/>
          </a:ln>
        </p:spPr>
      </p:pic>
      <p:sp>
        <p:nvSpPr>
          <p:cNvPr id="7" name="Ellipse 6"/>
          <p:cNvSpPr/>
          <p:nvPr/>
        </p:nvSpPr>
        <p:spPr>
          <a:xfrm>
            <a:off x="4105275" y="5732463"/>
            <a:ext cx="447675" cy="428625"/>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3</a:t>
            </a:r>
          </a:p>
        </p:txBody>
      </p:sp>
      <p:sp>
        <p:nvSpPr>
          <p:cNvPr id="9" name="Ellipse 8">
            <a:hlinkClick r:id="rId4" action="ppaction://hlinksldjump"/>
          </p:cNvPr>
          <p:cNvSpPr/>
          <p:nvPr/>
        </p:nvSpPr>
        <p:spPr>
          <a:xfrm>
            <a:off x="6719888" y="4302125"/>
            <a:ext cx="449262" cy="430213"/>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1</a:t>
            </a:r>
            <a:endParaRPr lang="fr-FR" b="1" dirty="0">
              <a:solidFill>
                <a:srgbClr val="553474"/>
              </a:solidFill>
            </a:endParaRPr>
          </a:p>
        </p:txBody>
      </p:sp>
      <p:sp>
        <p:nvSpPr>
          <p:cNvPr id="10" name="Ellipse 9"/>
          <p:cNvSpPr/>
          <p:nvPr/>
        </p:nvSpPr>
        <p:spPr>
          <a:xfrm>
            <a:off x="4899025" y="2874963"/>
            <a:ext cx="447675" cy="430212"/>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2</a:t>
            </a:r>
            <a:endParaRPr lang="fr-FR" b="1" dirty="0">
              <a:solidFill>
                <a:srgbClr val="553474"/>
              </a:solidFill>
            </a:endParaRPr>
          </a:p>
        </p:txBody>
      </p:sp>
      <p:sp>
        <p:nvSpPr>
          <p:cNvPr id="78854" name="Rectangle 7"/>
          <p:cNvSpPr>
            <a:spLocks noChangeArrowheads="1"/>
          </p:cNvSpPr>
          <p:nvPr/>
        </p:nvSpPr>
        <p:spPr bwMode="auto">
          <a:xfrm>
            <a:off x="688975" y="71438"/>
            <a:ext cx="8420100" cy="923925"/>
          </a:xfrm>
          <a:prstGeom prst="rect">
            <a:avLst/>
          </a:prstGeom>
          <a:noFill/>
          <a:ln w="9525">
            <a:noFill/>
            <a:miter lim="800000"/>
            <a:headEnd/>
            <a:tailEnd/>
          </a:ln>
        </p:spPr>
        <p:txBody>
          <a:bodyPr>
            <a:spAutoFit/>
          </a:bodyPr>
          <a:lstStyle/>
          <a:p>
            <a:r>
              <a:rPr lang="fr-FR" altLang="fr-FR" sz="5400" b="1">
                <a:latin typeface="Calibri" pitchFamily="34" charset="0"/>
                <a:ea typeface="MS PGothic" pitchFamily="34" charset="-128"/>
              </a:rPr>
              <a:t>Détecter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593725" y="428625"/>
            <a:ext cx="8420100" cy="923925"/>
          </a:xfrm>
          <a:prstGeom prst="rect">
            <a:avLst/>
          </a:prstGeom>
          <a:noFill/>
          <a:ln w="9525">
            <a:noFill/>
            <a:miter lim="800000"/>
            <a:headEnd/>
            <a:tailEnd/>
          </a:ln>
        </p:spPr>
        <p:txBody>
          <a:bodyPr>
            <a:spAutoFit/>
          </a:bodyPr>
          <a:lstStyle/>
          <a:p>
            <a:r>
              <a:rPr lang="fr-FR" altLang="fr-FR" sz="5400" b="1">
                <a:latin typeface="Calibri" pitchFamily="34" charset="0"/>
                <a:ea typeface="MS PGothic" pitchFamily="34" charset="-128"/>
              </a:rPr>
              <a:t>2 - Poser la question</a:t>
            </a:r>
          </a:p>
        </p:txBody>
      </p:sp>
      <p:sp>
        <p:nvSpPr>
          <p:cNvPr id="145410" name="ZoneTexte 3"/>
          <p:cNvSpPr txBox="1">
            <a:spLocks noChangeArrowheads="1"/>
          </p:cNvSpPr>
          <p:nvPr/>
        </p:nvSpPr>
        <p:spPr bwMode="auto">
          <a:xfrm>
            <a:off x="2860675" y="1620838"/>
            <a:ext cx="3554413" cy="4508500"/>
          </a:xfrm>
          <a:prstGeom prst="rect">
            <a:avLst/>
          </a:prstGeom>
          <a:solidFill>
            <a:schemeClr val="accent5"/>
          </a:solidFill>
          <a:ln>
            <a:noFill/>
          </a:ln>
        </p:spPr>
        <p:txBody>
          <a:bodyPr wrap="none">
            <a:sp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fontAlgn="auto">
              <a:spcBef>
                <a:spcPts val="0"/>
              </a:spcBef>
              <a:spcAft>
                <a:spcPts val="0"/>
              </a:spcAft>
              <a:defRPr/>
            </a:pPr>
            <a:r>
              <a:rPr lang="fr-FR" altLang="fr-FR" sz="28700" dirty="0" smtClean="0"/>
              <a:t> </a:t>
            </a:r>
            <a:r>
              <a:rPr lang="fr-FR" altLang="fr-FR" sz="28700" dirty="0" smtClean="0">
                <a:solidFill>
                  <a:schemeClr val="bg1"/>
                </a:solidFill>
              </a:rPr>
              <a:t>?</a:t>
            </a:r>
            <a:r>
              <a:rPr lang="fr-FR" altLang="fr-FR" sz="28700" dirty="0" smtClean="0"/>
              <a:t> </a:t>
            </a:r>
          </a:p>
        </p:txBody>
      </p:sp>
      <p:sp>
        <p:nvSpPr>
          <p:cNvPr id="79876" name="ZoneTexte 1">
            <a:hlinkClick r:id="" action="ppaction://noaction"/>
          </p:cNvPr>
          <p:cNvSpPr txBox="1">
            <a:spLocks noChangeArrowheads="1"/>
          </p:cNvSpPr>
          <p:nvPr/>
        </p:nvSpPr>
        <p:spPr bwMode="auto">
          <a:xfrm>
            <a:off x="593725" y="6297613"/>
            <a:ext cx="1292225" cy="368300"/>
          </a:xfrm>
          <a:prstGeom prst="rect">
            <a:avLst/>
          </a:prstGeom>
          <a:noFill/>
          <a:ln w="9525">
            <a:noFill/>
            <a:miter lim="800000"/>
            <a:headEnd/>
            <a:tailEnd/>
          </a:ln>
        </p:spPr>
        <p:txBody>
          <a:bodyPr>
            <a:spAutoFit/>
          </a:bodyPr>
          <a:lstStyle/>
          <a:p>
            <a:r>
              <a:rPr lang="fr-FR" altLang="fr-FR">
                <a:latin typeface="Calibri" pitchFamily="34" charset="0"/>
                <a:ea typeface="MS PGothic" pitchFamily="34" charset="-128"/>
              </a:rPr>
              <a:t>FIN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3" descr="C:\Users\Claire\Desktop\gomettes ifsi.png"/>
          <p:cNvPicPr>
            <a:picLocks noChangeAspect="1" noChangeArrowheads="1"/>
          </p:cNvPicPr>
          <p:nvPr/>
        </p:nvPicPr>
        <p:blipFill>
          <a:blip r:embed="rId3"/>
          <a:srcRect/>
          <a:stretch>
            <a:fillRect/>
          </a:stretch>
        </p:blipFill>
        <p:spPr bwMode="auto">
          <a:xfrm>
            <a:off x="1358900" y="1047750"/>
            <a:ext cx="6597650" cy="5848350"/>
          </a:xfrm>
          <a:prstGeom prst="rect">
            <a:avLst/>
          </a:prstGeom>
          <a:noFill/>
          <a:ln w="9525">
            <a:noFill/>
            <a:miter lim="800000"/>
            <a:headEnd/>
            <a:tailEnd/>
          </a:ln>
        </p:spPr>
      </p:pic>
      <p:sp>
        <p:nvSpPr>
          <p:cNvPr id="7" name="Ellipse 6"/>
          <p:cNvSpPr/>
          <p:nvPr/>
        </p:nvSpPr>
        <p:spPr>
          <a:xfrm>
            <a:off x="4105275" y="5732463"/>
            <a:ext cx="447675" cy="428625"/>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3</a:t>
            </a:r>
          </a:p>
        </p:txBody>
      </p:sp>
      <p:sp>
        <p:nvSpPr>
          <p:cNvPr id="9" name="Ellipse 8">
            <a:hlinkClick r:id="rId4" action="ppaction://hlinksldjump"/>
          </p:cNvPr>
          <p:cNvSpPr/>
          <p:nvPr/>
        </p:nvSpPr>
        <p:spPr>
          <a:xfrm>
            <a:off x="6719888" y="4302125"/>
            <a:ext cx="449262" cy="430213"/>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1</a:t>
            </a:r>
            <a:endParaRPr lang="fr-FR" b="1" dirty="0">
              <a:solidFill>
                <a:srgbClr val="553474"/>
              </a:solidFill>
            </a:endParaRPr>
          </a:p>
        </p:txBody>
      </p:sp>
      <p:sp>
        <p:nvSpPr>
          <p:cNvPr id="10" name="Ellipse 9"/>
          <p:cNvSpPr/>
          <p:nvPr/>
        </p:nvSpPr>
        <p:spPr>
          <a:xfrm>
            <a:off x="4899025" y="2874963"/>
            <a:ext cx="447675" cy="430212"/>
          </a:xfrm>
          <a:prstGeom prst="ellipse">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3200" b="1" dirty="0">
                <a:solidFill>
                  <a:srgbClr val="553474"/>
                </a:solidFill>
              </a:rPr>
              <a:t>2</a:t>
            </a:r>
            <a:endParaRPr lang="fr-FR" b="1" dirty="0">
              <a:solidFill>
                <a:srgbClr val="553474"/>
              </a:solidFill>
            </a:endParaRPr>
          </a:p>
        </p:txBody>
      </p:sp>
      <p:sp>
        <p:nvSpPr>
          <p:cNvPr id="80902" name="Rectangle 7"/>
          <p:cNvSpPr>
            <a:spLocks noChangeArrowheads="1"/>
          </p:cNvSpPr>
          <p:nvPr/>
        </p:nvSpPr>
        <p:spPr bwMode="auto">
          <a:xfrm>
            <a:off x="688975" y="71438"/>
            <a:ext cx="8420100" cy="923925"/>
          </a:xfrm>
          <a:prstGeom prst="rect">
            <a:avLst/>
          </a:prstGeom>
          <a:noFill/>
          <a:ln w="9525">
            <a:noFill/>
            <a:miter lim="800000"/>
            <a:headEnd/>
            <a:tailEnd/>
          </a:ln>
        </p:spPr>
        <p:txBody>
          <a:bodyPr>
            <a:spAutoFit/>
          </a:bodyPr>
          <a:lstStyle/>
          <a:p>
            <a:r>
              <a:rPr lang="fr-FR" altLang="fr-FR" sz="5400" b="1">
                <a:latin typeface="Calibri" pitchFamily="34" charset="0"/>
                <a:ea typeface="MS PGothic" pitchFamily="34" charset="-128"/>
              </a:rPr>
              <a:t>Détecter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593725" y="1824038"/>
            <a:ext cx="8420100" cy="1939925"/>
          </a:xfrm>
          <a:prstGeom prst="rect">
            <a:avLst/>
          </a:prstGeom>
          <a:noFill/>
          <a:ln w="9525">
            <a:noFill/>
            <a:miter lim="800000"/>
            <a:headEnd/>
            <a:tailEnd/>
          </a:ln>
        </p:spPr>
        <p:txBody>
          <a:bodyPr>
            <a:spAutoFit/>
          </a:bodyPr>
          <a:lstStyle/>
          <a:p>
            <a:r>
              <a:rPr lang="fr-FR" altLang="fr-FR" sz="6000" b="1">
                <a:latin typeface="Calibri" pitchFamily="34" charset="0"/>
                <a:ea typeface="MS PGothic" pitchFamily="34" charset="-128"/>
              </a:rPr>
              <a:t>3 - Lire le dossier avec un angle violences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2182813" y="1471613"/>
            <a:ext cx="31750" cy="4037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lèche droite 2"/>
          <p:cNvSpPr/>
          <p:nvPr/>
        </p:nvSpPr>
        <p:spPr>
          <a:xfrm>
            <a:off x="544513" y="1477963"/>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17412" name="Titre 1"/>
          <p:cNvSpPr txBox="1">
            <a:spLocks/>
          </p:cNvSpPr>
          <p:nvPr/>
        </p:nvSpPr>
        <p:spPr bwMode="auto">
          <a:xfrm>
            <a:off x="655638" y="212725"/>
            <a:ext cx="7886700" cy="1325563"/>
          </a:xfrm>
          <a:prstGeom prst="rect">
            <a:avLst/>
          </a:prstGeom>
          <a:noFill/>
          <a:ln w="9525">
            <a:noFill/>
            <a:miter lim="800000"/>
            <a:headEnd/>
            <a:tailEnd/>
          </a:ln>
        </p:spPr>
        <p:txBody>
          <a:bodyPr/>
          <a:lstStyle/>
          <a:p>
            <a:pPr defTabSz="685800">
              <a:lnSpc>
                <a:spcPct val="90000"/>
              </a:lnSpc>
            </a:pPr>
            <a:r>
              <a:rPr lang="fr-FR" sz="6600" b="1">
                <a:latin typeface="Calibri Light" pitchFamily="34" charset="0"/>
                <a:ea typeface="MS PGothic" pitchFamily="34" charset="-128"/>
              </a:rPr>
              <a:t>Histoire</a:t>
            </a:r>
          </a:p>
        </p:txBody>
      </p:sp>
      <p:sp>
        <p:nvSpPr>
          <p:cNvPr id="17413" name="Rectangle 4"/>
          <p:cNvSpPr>
            <a:spLocks noChangeArrowheads="1"/>
          </p:cNvSpPr>
          <p:nvPr/>
        </p:nvSpPr>
        <p:spPr bwMode="auto">
          <a:xfrm>
            <a:off x="1493838" y="4710113"/>
            <a:ext cx="6731000" cy="1323975"/>
          </a:xfrm>
          <a:prstGeom prst="rect">
            <a:avLst/>
          </a:prstGeom>
          <a:solidFill>
            <a:schemeClr val="bg1"/>
          </a:solidFill>
          <a:ln w="9525">
            <a:solidFill>
              <a:schemeClr val="tx1"/>
            </a:solidFill>
            <a:miter lim="800000"/>
            <a:headEnd/>
            <a:tailEnd/>
          </a:ln>
        </p:spPr>
        <p:txBody>
          <a:bodyPr>
            <a:spAutoFit/>
          </a:bodyPr>
          <a:lstStyle/>
          <a:p>
            <a:pPr algn="ctr"/>
            <a:r>
              <a:rPr lang="fr-FR" sz="4000" b="1">
                <a:solidFill>
                  <a:srgbClr val="000000"/>
                </a:solidFill>
                <a:latin typeface="Calibri" pitchFamily="34" charset="0"/>
              </a:rPr>
              <a:t>Harcèlement sexuel dans le code Pénal</a:t>
            </a:r>
            <a:endParaRPr lang="fr-FR" sz="4000">
              <a:solidFill>
                <a:srgbClr val="000000"/>
              </a:solidFill>
              <a:latin typeface="Calibri" pitchFamily="34" charset="0"/>
            </a:endParaRPr>
          </a:p>
        </p:txBody>
      </p:sp>
      <p:sp>
        <p:nvSpPr>
          <p:cNvPr id="14" name="ZoneTexte 13"/>
          <p:cNvSpPr txBox="1"/>
          <p:nvPr/>
        </p:nvSpPr>
        <p:spPr>
          <a:xfrm>
            <a:off x="1493838" y="3879850"/>
            <a:ext cx="6731000" cy="830263"/>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4800" b="1" dirty="0">
                <a:solidFill>
                  <a:prstClr val="white"/>
                </a:solidFill>
                <a:latin typeface="Calibri" pitchFamily="34" charset="0"/>
                <a:ea typeface="MS PGothic" pitchFamily="34" charset="-128"/>
              </a:rPr>
              <a:t>Tunisie</a:t>
            </a:r>
          </a:p>
        </p:txBody>
      </p:sp>
      <p:sp>
        <p:nvSpPr>
          <p:cNvPr id="44038" name="ZoneTexte 6"/>
          <p:cNvSpPr txBox="1">
            <a:spLocks noChangeArrowheads="1"/>
          </p:cNvSpPr>
          <p:nvPr/>
        </p:nvSpPr>
        <p:spPr bwMode="auto">
          <a:xfrm>
            <a:off x="1493838" y="2616200"/>
            <a:ext cx="2005012" cy="922338"/>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1571625"/>
            <a:ext cx="7886700" cy="4351338"/>
          </a:xfrm>
        </p:spPr>
        <p:txBody>
          <a:bodyPr rtlCol="0">
            <a:normAutofit/>
          </a:bodyPr>
          <a:lstStyle/>
          <a:p>
            <a:pPr marL="0" indent="0" algn="ctr" eaLnBrk="1" fontAlgn="auto" hangingPunct="1">
              <a:spcAft>
                <a:spcPts val="0"/>
              </a:spcAft>
              <a:buFont typeface="Arial" pitchFamily="34" charset="0"/>
              <a:buNone/>
              <a:defRPr/>
            </a:pPr>
            <a:r>
              <a:rPr lang="fr-FR" sz="20000" b="1" dirty="0"/>
              <a:t>1899</a:t>
            </a:r>
            <a:endParaRPr lang="fr-FR" sz="20000" dirty="0"/>
          </a:p>
          <a:p>
            <a:pPr eaLnBrk="1" fontAlgn="auto" hangingPunct="1">
              <a:spcAft>
                <a:spcPts val="0"/>
              </a:spcAft>
              <a:buFont typeface="Arial" pitchFamily="34" charset="0"/>
              <a:buChar char="•"/>
              <a:defRPr/>
            </a:pPr>
            <a:endParaRPr lang="fr-FR" dirty="0"/>
          </a:p>
        </p:txBody>
      </p:sp>
      <p:sp>
        <p:nvSpPr>
          <p:cNvPr id="4" name="ZoneTexte 3"/>
          <p:cNvSpPr txBox="1"/>
          <p:nvPr/>
        </p:nvSpPr>
        <p:spPr>
          <a:xfrm>
            <a:off x="260350" y="212725"/>
            <a:ext cx="9229725" cy="922338"/>
          </a:xfrm>
          <a:prstGeom prst="rect">
            <a:avLst/>
          </a:prstGeom>
          <a:noFill/>
        </p:spPr>
        <p:txBody>
          <a:bodyPr>
            <a:spAutoFit/>
          </a:bodyPr>
          <a:lstStyle/>
          <a:p>
            <a:pPr fontAlgn="auto">
              <a:spcBef>
                <a:spcPts val="0"/>
              </a:spcBef>
              <a:spcAft>
                <a:spcPts val="0"/>
              </a:spcAft>
              <a:defRPr/>
            </a:pPr>
            <a:r>
              <a:rPr lang="fr-FR" sz="5400" b="1" cap="small" dirty="0">
                <a:solidFill>
                  <a:schemeClr val="accent5">
                    <a:lumMod val="75000"/>
                  </a:schemeClr>
                </a:solidFill>
                <a:latin typeface="+mn-lt"/>
              </a:rPr>
              <a:t>Numéro vert</a:t>
            </a:r>
          </a:p>
        </p:txBody>
      </p:sp>
      <p:cxnSp>
        <p:nvCxnSpPr>
          <p:cNvPr id="5" name="Connecteur droit 4"/>
          <p:cNvCxnSpPr/>
          <p:nvPr/>
        </p:nvCxnSpPr>
        <p:spPr>
          <a:xfrm>
            <a:off x="371475" y="1135063"/>
            <a:ext cx="80581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2182813" y="1471613"/>
            <a:ext cx="31750" cy="4037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lèche droite 2"/>
          <p:cNvSpPr/>
          <p:nvPr/>
        </p:nvSpPr>
        <p:spPr>
          <a:xfrm>
            <a:off x="544513" y="1477963"/>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18436" name="Titre 1"/>
          <p:cNvSpPr txBox="1">
            <a:spLocks/>
          </p:cNvSpPr>
          <p:nvPr/>
        </p:nvSpPr>
        <p:spPr bwMode="auto">
          <a:xfrm>
            <a:off x="655638" y="212725"/>
            <a:ext cx="7886700" cy="1325563"/>
          </a:xfrm>
          <a:prstGeom prst="rect">
            <a:avLst/>
          </a:prstGeom>
          <a:noFill/>
          <a:ln w="9525">
            <a:noFill/>
            <a:miter lim="800000"/>
            <a:headEnd/>
            <a:tailEnd/>
          </a:ln>
        </p:spPr>
        <p:txBody>
          <a:bodyPr/>
          <a:lstStyle/>
          <a:p>
            <a:pPr defTabSz="685800">
              <a:lnSpc>
                <a:spcPct val="90000"/>
              </a:lnSpc>
            </a:pPr>
            <a:r>
              <a:rPr lang="fr-FR" sz="6600" b="1">
                <a:latin typeface="Calibri Light" pitchFamily="34" charset="0"/>
                <a:ea typeface="MS PGothic" pitchFamily="34" charset="-128"/>
              </a:rPr>
              <a:t>Histoire</a:t>
            </a:r>
          </a:p>
        </p:txBody>
      </p:sp>
      <p:sp>
        <p:nvSpPr>
          <p:cNvPr id="18437" name="Rectangle 4"/>
          <p:cNvSpPr>
            <a:spLocks noChangeArrowheads="1"/>
          </p:cNvSpPr>
          <p:nvPr/>
        </p:nvSpPr>
        <p:spPr bwMode="auto">
          <a:xfrm>
            <a:off x="1493838" y="4710113"/>
            <a:ext cx="6731000" cy="1323975"/>
          </a:xfrm>
          <a:prstGeom prst="rect">
            <a:avLst/>
          </a:prstGeom>
          <a:solidFill>
            <a:schemeClr val="bg1"/>
          </a:solidFill>
          <a:ln w="9525">
            <a:solidFill>
              <a:schemeClr val="tx1"/>
            </a:solidFill>
            <a:miter lim="800000"/>
            <a:headEnd/>
            <a:tailEnd/>
          </a:ln>
        </p:spPr>
        <p:txBody>
          <a:bodyPr>
            <a:spAutoFit/>
          </a:bodyPr>
          <a:lstStyle/>
          <a:p>
            <a:pPr algn="ctr"/>
            <a:r>
              <a:rPr lang="fr-FR" sz="4000" b="1">
                <a:solidFill>
                  <a:srgbClr val="000000"/>
                </a:solidFill>
                <a:latin typeface="Calibri" pitchFamily="34" charset="0"/>
              </a:rPr>
              <a:t>Stratégie nationale de lutte contre les violences</a:t>
            </a:r>
            <a:endParaRPr lang="fr-FR" sz="4000">
              <a:solidFill>
                <a:srgbClr val="000000"/>
              </a:solidFill>
              <a:latin typeface="Calibri" pitchFamily="34" charset="0"/>
            </a:endParaRPr>
          </a:p>
        </p:txBody>
      </p:sp>
      <p:sp>
        <p:nvSpPr>
          <p:cNvPr id="14" name="ZoneTexte 13"/>
          <p:cNvSpPr txBox="1"/>
          <p:nvPr/>
        </p:nvSpPr>
        <p:spPr>
          <a:xfrm>
            <a:off x="1493838" y="3879850"/>
            <a:ext cx="6731000" cy="830263"/>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4800" b="1" dirty="0">
                <a:solidFill>
                  <a:prstClr val="white"/>
                </a:solidFill>
                <a:latin typeface="Calibri" pitchFamily="34" charset="0"/>
                <a:ea typeface="MS PGothic" pitchFamily="34" charset="-128"/>
              </a:rPr>
              <a:t>Tunisie</a:t>
            </a:r>
          </a:p>
        </p:txBody>
      </p:sp>
      <p:sp>
        <p:nvSpPr>
          <p:cNvPr id="44038" name="ZoneTexte 6"/>
          <p:cNvSpPr txBox="1">
            <a:spLocks noChangeArrowheads="1"/>
          </p:cNvSpPr>
          <p:nvPr/>
        </p:nvSpPr>
        <p:spPr bwMode="auto">
          <a:xfrm>
            <a:off x="1493838" y="2616200"/>
            <a:ext cx="2005012" cy="922338"/>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2182813" y="1471613"/>
            <a:ext cx="31750" cy="4037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lèche droite 2"/>
          <p:cNvSpPr/>
          <p:nvPr/>
        </p:nvSpPr>
        <p:spPr>
          <a:xfrm>
            <a:off x="544513" y="1477963"/>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19460" name="Titre 1"/>
          <p:cNvSpPr txBox="1">
            <a:spLocks/>
          </p:cNvSpPr>
          <p:nvPr/>
        </p:nvSpPr>
        <p:spPr bwMode="auto">
          <a:xfrm>
            <a:off x="655638" y="212725"/>
            <a:ext cx="7886700" cy="1325563"/>
          </a:xfrm>
          <a:prstGeom prst="rect">
            <a:avLst/>
          </a:prstGeom>
          <a:noFill/>
          <a:ln w="9525">
            <a:noFill/>
            <a:miter lim="800000"/>
            <a:headEnd/>
            <a:tailEnd/>
          </a:ln>
        </p:spPr>
        <p:txBody>
          <a:bodyPr/>
          <a:lstStyle/>
          <a:p>
            <a:pPr defTabSz="685800">
              <a:lnSpc>
                <a:spcPct val="90000"/>
              </a:lnSpc>
            </a:pPr>
            <a:r>
              <a:rPr lang="fr-FR" sz="6600" b="1">
                <a:latin typeface="Calibri Light" pitchFamily="34" charset="0"/>
                <a:ea typeface="MS PGothic" pitchFamily="34" charset="-128"/>
              </a:rPr>
              <a:t>Histoire</a:t>
            </a:r>
          </a:p>
        </p:txBody>
      </p:sp>
      <p:sp>
        <p:nvSpPr>
          <p:cNvPr id="19461" name="Rectangle 4"/>
          <p:cNvSpPr>
            <a:spLocks noChangeArrowheads="1"/>
          </p:cNvSpPr>
          <p:nvPr/>
        </p:nvSpPr>
        <p:spPr bwMode="auto">
          <a:xfrm>
            <a:off x="1493838" y="4710113"/>
            <a:ext cx="6731000" cy="708025"/>
          </a:xfrm>
          <a:prstGeom prst="rect">
            <a:avLst/>
          </a:prstGeom>
          <a:solidFill>
            <a:schemeClr val="bg1"/>
          </a:solidFill>
          <a:ln w="9525">
            <a:solidFill>
              <a:schemeClr val="tx1"/>
            </a:solidFill>
            <a:miter lim="800000"/>
            <a:headEnd/>
            <a:tailEnd/>
          </a:ln>
        </p:spPr>
        <p:txBody>
          <a:bodyPr>
            <a:spAutoFit/>
          </a:bodyPr>
          <a:lstStyle/>
          <a:p>
            <a:pPr algn="ctr"/>
            <a:r>
              <a:rPr lang="fr-FR" sz="4000" b="1">
                <a:solidFill>
                  <a:srgbClr val="000000"/>
                </a:solidFill>
                <a:latin typeface="Calibri" pitchFamily="34" charset="0"/>
              </a:rPr>
              <a:t>Constitution</a:t>
            </a:r>
            <a:endParaRPr lang="fr-FR" sz="4000">
              <a:solidFill>
                <a:srgbClr val="000000"/>
              </a:solidFill>
              <a:latin typeface="Calibri" pitchFamily="34" charset="0"/>
            </a:endParaRPr>
          </a:p>
        </p:txBody>
      </p:sp>
      <p:sp>
        <p:nvSpPr>
          <p:cNvPr id="14" name="ZoneTexte 13"/>
          <p:cNvSpPr txBox="1"/>
          <p:nvPr/>
        </p:nvSpPr>
        <p:spPr>
          <a:xfrm>
            <a:off x="1493838" y="3879850"/>
            <a:ext cx="6731000" cy="830263"/>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4800" b="1" dirty="0">
                <a:solidFill>
                  <a:prstClr val="white"/>
                </a:solidFill>
                <a:latin typeface="Calibri" pitchFamily="34" charset="0"/>
                <a:ea typeface="MS PGothic" pitchFamily="34" charset="-128"/>
              </a:rPr>
              <a:t>Tunisie</a:t>
            </a:r>
          </a:p>
        </p:txBody>
      </p:sp>
      <p:sp>
        <p:nvSpPr>
          <p:cNvPr id="44038" name="ZoneTexte 6"/>
          <p:cNvSpPr txBox="1">
            <a:spLocks noChangeArrowheads="1"/>
          </p:cNvSpPr>
          <p:nvPr/>
        </p:nvSpPr>
        <p:spPr bwMode="auto">
          <a:xfrm>
            <a:off x="1493838" y="2616200"/>
            <a:ext cx="2005012" cy="922338"/>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p:cNvCxnSpPr/>
          <p:nvPr/>
        </p:nvCxnSpPr>
        <p:spPr>
          <a:xfrm>
            <a:off x="2182813" y="1471613"/>
            <a:ext cx="31750" cy="4037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lèche droite 2"/>
          <p:cNvSpPr/>
          <p:nvPr/>
        </p:nvSpPr>
        <p:spPr>
          <a:xfrm>
            <a:off x="544513" y="1181100"/>
            <a:ext cx="8397875" cy="1162050"/>
          </a:xfrm>
          <a:prstGeom prst="rightArrow">
            <a:avLst/>
          </a:prstGeom>
          <a:solidFill>
            <a:srgbClr val="5534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a typeface="MS PGothic" charset="0"/>
              <a:cs typeface="MS PGothic" charset="0"/>
            </a:endParaRPr>
          </a:p>
        </p:txBody>
      </p:sp>
      <p:sp>
        <p:nvSpPr>
          <p:cNvPr id="20484" name="Titre 1"/>
          <p:cNvSpPr txBox="1">
            <a:spLocks/>
          </p:cNvSpPr>
          <p:nvPr/>
        </p:nvSpPr>
        <p:spPr bwMode="auto">
          <a:xfrm>
            <a:off x="655638" y="212725"/>
            <a:ext cx="7886700" cy="1325563"/>
          </a:xfrm>
          <a:prstGeom prst="rect">
            <a:avLst/>
          </a:prstGeom>
          <a:noFill/>
          <a:ln w="9525">
            <a:noFill/>
            <a:miter lim="800000"/>
            <a:headEnd/>
            <a:tailEnd/>
          </a:ln>
        </p:spPr>
        <p:txBody>
          <a:bodyPr/>
          <a:lstStyle/>
          <a:p>
            <a:pPr defTabSz="685800">
              <a:lnSpc>
                <a:spcPct val="90000"/>
              </a:lnSpc>
            </a:pPr>
            <a:r>
              <a:rPr lang="fr-FR" sz="6600" b="1">
                <a:latin typeface="Calibri Light" pitchFamily="34" charset="0"/>
                <a:ea typeface="MS PGothic" pitchFamily="34" charset="-128"/>
              </a:rPr>
              <a:t>Histoire</a:t>
            </a:r>
          </a:p>
        </p:txBody>
      </p:sp>
      <p:sp>
        <p:nvSpPr>
          <p:cNvPr id="20485" name="Rectangle 4"/>
          <p:cNvSpPr>
            <a:spLocks noChangeArrowheads="1"/>
          </p:cNvSpPr>
          <p:nvPr/>
        </p:nvSpPr>
        <p:spPr bwMode="auto">
          <a:xfrm>
            <a:off x="1493838" y="4237038"/>
            <a:ext cx="6731000" cy="1385887"/>
          </a:xfrm>
          <a:prstGeom prst="rect">
            <a:avLst/>
          </a:prstGeom>
          <a:solidFill>
            <a:schemeClr val="bg1"/>
          </a:solidFill>
          <a:ln w="9525">
            <a:solidFill>
              <a:schemeClr val="tx1"/>
            </a:solidFill>
            <a:miter lim="800000"/>
            <a:headEnd/>
            <a:tailEnd/>
          </a:ln>
        </p:spPr>
        <p:txBody>
          <a:bodyPr>
            <a:spAutoFit/>
          </a:bodyPr>
          <a:lstStyle/>
          <a:p>
            <a:pPr algn="ctr"/>
            <a:r>
              <a:rPr lang="fr-FR" sz="2800" b="1">
                <a:solidFill>
                  <a:srgbClr val="000000"/>
                </a:solidFill>
                <a:latin typeface="Calibri" pitchFamily="34" charset="0"/>
              </a:rPr>
              <a:t>Prévention et lutte contre la traite des personnes + signature des protocoles multi-sectoriels</a:t>
            </a:r>
          </a:p>
        </p:txBody>
      </p:sp>
      <p:sp>
        <p:nvSpPr>
          <p:cNvPr id="14" name="ZoneTexte 13"/>
          <p:cNvSpPr txBox="1"/>
          <p:nvPr/>
        </p:nvSpPr>
        <p:spPr>
          <a:xfrm>
            <a:off x="1493838" y="3406775"/>
            <a:ext cx="6731000" cy="830263"/>
          </a:xfrm>
          <a:prstGeom prst="rect">
            <a:avLst/>
          </a:prstGeom>
          <a:solidFill>
            <a:schemeClr val="tx1">
              <a:lumMod val="65000"/>
              <a:lumOff val="35000"/>
            </a:schemeClr>
          </a:solidFill>
          <a:ln>
            <a:solidFill>
              <a:schemeClr val="tx1"/>
            </a:solidFill>
          </a:ln>
        </p:spPr>
        <p:txBody>
          <a:bodyPr>
            <a:spAutoFit/>
          </a:bodyPr>
          <a:lstStyle/>
          <a:p>
            <a:pPr algn="ctr" fontAlgn="auto">
              <a:spcBef>
                <a:spcPts val="0"/>
              </a:spcBef>
              <a:spcAft>
                <a:spcPts val="0"/>
              </a:spcAft>
              <a:defRPr/>
            </a:pPr>
            <a:r>
              <a:rPr lang="fr-FR" sz="4800" b="1" dirty="0">
                <a:solidFill>
                  <a:prstClr val="white"/>
                </a:solidFill>
                <a:latin typeface="Calibri" pitchFamily="34" charset="0"/>
                <a:ea typeface="MS PGothic" pitchFamily="34" charset="-128"/>
              </a:rPr>
              <a:t>Tunisie</a:t>
            </a:r>
          </a:p>
        </p:txBody>
      </p:sp>
      <p:sp>
        <p:nvSpPr>
          <p:cNvPr id="44038" name="ZoneTexte 6"/>
          <p:cNvSpPr txBox="1">
            <a:spLocks noChangeArrowheads="1"/>
          </p:cNvSpPr>
          <p:nvPr/>
        </p:nvSpPr>
        <p:spPr bwMode="auto">
          <a:xfrm>
            <a:off x="1493838" y="2343150"/>
            <a:ext cx="2005012" cy="922338"/>
          </a:xfrm>
          <a:prstGeom prst="rect">
            <a:avLst/>
          </a:prstGeom>
          <a:solidFill>
            <a:schemeClr val="bg1"/>
          </a:solidFill>
          <a:ln w="9525">
            <a:solidFill>
              <a:schemeClr val="tx1"/>
            </a:solidFill>
            <a:miter lim="800000"/>
            <a:headEnd/>
            <a:tailEnd/>
          </a:ln>
        </p:spPr>
        <p:txBody>
          <a:bodyPr anchor="ctr">
            <a:spAutoFit/>
          </a:bodyPr>
          <a:lstStyle/>
          <a:p>
            <a:pPr algn="ctr"/>
            <a:r>
              <a:rPr lang="fr-FR" sz="5400" b="1">
                <a:solidFill>
                  <a:srgbClr val="000000"/>
                </a:solidFill>
                <a:latin typeface="Calibri" pitchFamily="34" charset="0"/>
                <a:ea typeface="MS PGothic" pitchFamily="34" charset="-128"/>
              </a:rPr>
              <a:t>2016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2175</TotalTime>
  <Words>3580</Words>
  <Application>Microsoft Macintosh PowerPoint</Application>
  <PresentationFormat>Affichage à l'écran (4:3)</PresentationFormat>
  <Paragraphs>630</Paragraphs>
  <Slides>60</Slides>
  <Notes>48</Notes>
  <HiddenSlides>0</HiddenSlides>
  <MMClips>0</MMClips>
  <ScaleCrop>false</ScaleCrop>
  <HeadingPairs>
    <vt:vector size="4" baseType="variant">
      <vt:variant>
        <vt:lpstr>Thème</vt:lpstr>
      </vt:variant>
      <vt:variant>
        <vt:i4>1</vt:i4>
      </vt:variant>
      <vt:variant>
        <vt:lpstr>Titres des diapositives</vt:lpstr>
      </vt:variant>
      <vt:variant>
        <vt:i4>60</vt:i4>
      </vt:variant>
    </vt:vector>
  </HeadingPairs>
  <TitlesOfParts>
    <vt:vector size="61" baseType="lpstr">
      <vt:lpstr>Office Theme</vt:lpstr>
      <vt:lpstr>Diapositive 1</vt:lpstr>
      <vt:lpstr>Diapositive 2</vt:lpstr>
      <vt:lpstr>Histoire</vt:lpstr>
      <vt:lpstr>Histoire</vt:lpstr>
      <vt:lpstr>Histoire</vt:lpstr>
      <vt:lpstr>Diapositive 6</vt:lpstr>
      <vt:lpstr>Diapositive 7</vt:lpstr>
      <vt:lpstr>Diapositive 8</vt:lpstr>
      <vt:lpstr>Diapositive 9</vt:lpstr>
      <vt:lpstr>Diapositive 10</vt:lpstr>
      <vt:lpstr>Diapositive 11</vt:lpstr>
      <vt:lpstr>Diapositive 12</vt:lpstr>
      <vt:lpstr>En Tunisie, combien de femmes déclarent avoir subi une forme de violence au cours de leur vie? </vt:lpstr>
      <vt:lpstr>Quel est le type de violence dont la prévalence est la plus importante ? </vt:lpstr>
      <vt:lpstr>Qui sont les principaux auteurs de violences ? </vt:lpstr>
      <vt:lpstr>Quel est le % de femmes victimes qui ont recours aux institutions en Tunisie? </vt:lpstr>
      <vt:lpstr>Combien coûte les violences faites aux femmes en % du PIB mondial ? </vt:lpstr>
      <vt:lpstr>Diapositive 18</vt:lpstr>
      <vt:lpstr>Diapositive 19</vt:lpstr>
      <vt:lpstr>Définition : Violence à l’égard des femmes </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EGAE Conseil</dc:creator>
  <cp:lastModifiedBy>User</cp:lastModifiedBy>
  <cp:revision>152</cp:revision>
  <dcterms:created xsi:type="dcterms:W3CDTF">2017-10-03T07:48:36Z</dcterms:created>
  <dcterms:modified xsi:type="dcterms:W3CDTF">2019-03-21T20:11:39Z</dcterms:modified>
</cp:coreProperties>
</file>